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85" r:id="rId3"/>
    <p:sldId id="257" r:id="rId4"/>
    <p:sldId id="259" r:id="rId5"/>
    <p:sldId id="258" r:id="rId6"/>
    <p:sldId id="266" r:id="rId7"/>
    <p:sldId id="260" r:id="rId8"/>
    <p:sldId id="261" r:id="rId9"/>
    <p:sldId id="262" r:id="rId10"/>
    <p:sldId id="268" r:id="rId11"/>
    <p:sldId id="269" r:id="rId12"/>
    <p:sldId id="270" r:id="rId13"/>
    <p:sldId id="274" r:id="rId14"/>
    <p:sldId id="271" r:id="rId15"/>
    <p:sldId id="272" r:id="rId16"/>
    <p:sldId id="273" r:id="rId17"/>
    <p:sldId id="281" r:id="rId18"/>
    <p:sldId id="275" r:id="rId19"/>
    <p:sldId id="276" r:id="rId20"/>
    <p:sldId id="282" r:id="rId21"/>
    <p:sldId id="277" r:id="rId22"/>
    <p:sldId id="278" r:id="rId23"/>
    <p:sldId id="283" r:id="rId24"/>
    <p:sldId id="263" r:id="rId25"/>
    <p:sldId id="267" r:id="rId26"/>
    <p:sldId id="284" r:id="rId27"/>
    <p:sldId id="264" r:id="rId28"/>
    <p:sldId id="265" r:id="rId29"/>
    <p:sldId id="279" r:id="rId30"/>
    <p:sldId id="280" r:id="rId31"/>
    <p:sldId id="287" r:id="rId32"/>
    <p:sldId id="288" r:id="rId33"/>
    <p:sldId id="286"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19" autoAdjust="0"/>
    <p:restoredTop sz="94710" autoAdjust="0"/>
  </p:normalViewPr>
  <p:slideViewPr>
    <p:cSldViewPr>
      <p:cViewPr varScale="1">
        <p:scale>
          <a:sx n="73" d="100"/>
          <a:sy n="73" d="100"/>
        </p:scale>
        <p:origin x="-1038" y="-90"/>
      </p:cViewPr>
      <p:guideLst>
        <p:guide orient="horz" pos="2160"/>
        <p:guide pos="2880"/>
      </p:guideLst>
    </p:cSldViewPr>
  </p:slideViewPr>
  <p:outlineViewPr>
    <p:cViewPr>
      <p:scale>
        <a:sx n="33" d="100"/>
        <a:sy n="33" d="100"/>
      </p:scale>
      <p:origin x="0" y="48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E260DCA-C7C1-4C51-8637-1D2DA9E3AC9F}" type="datetimeFigureOut">
              <a:rPr lang="en-US" smtClean="0"/>
              <a:pPr/>
              <a:t>6/6/2011</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AF5F5B2-198B-4EB6-AEEB-8EF1639A428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E260DCA-C7C1-4C51-8637-1D2DA9E3AC9F}" type="datetimeFigureOut">
              <a:rPr lang="en-US" smtClean="0"/>
              <a:pPr/>
              <a:t>6/6/2011</a:t>
            </a:fld>
            <a:endParaRPr lang="en-US" dirty="0"/>
          </a:p>
        </p:txBody>
      </p:sp>
      <p:sp>
        <p:nvSpPr>
          <p:cNvPr id="27" name="Slide Number Placeholder 26"/>
          <p:cNvSpPr>
            <a:spLocks noGrp="1"/>
          </p:cNvSpPr>
          <p:nvPr>
            <p:ph type="sldNum" sz="quarter" idx="11"/>
          </p:nvPr>
        </p:nvSpPr>
        <p:spPr/>
        <p:txBody>
          <a:bodyPr rtlCol="0"/>
          <a:lstStyle/>
          <a:p>
            <a:fld id="{1AF5F5B2-198B-4EB6-AEEB-8EF1639A4285}" type="slidenum">
              <a:rPr lang="en-US" smtClean="0"/>
              <a:pPr/>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E260DCA-C7C1-4C51-8637-1D2DA9E3AC9F}" type="datetimeFigureOut">
              <a:rPr lang="en-US" smtClean="0"/>
              <a:pPr/>
              <a:t>6/6/2011</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1AF5F5B2-198B-4EB6-AEEB-8EF1639A428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260DCA-C7C1-4C51-8637-1D2DA9E3AC9F}" type="datetimeFigureOut">
              <a:rPr lang="en-US" smtClean="0"/>
              <a:pPr/>
              <a:t>6/6/2011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F5F5B2-198B-4EB6-AEEB-8EF1639A428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E260DCA-C7C1-4C51-8637-1D2DA9E3AC9F}" type="datetimeFigureOut">
              <a:rPr lang="en-US" smtClean="0"/>
              <a:pPr/>
              <a:t>6/6/2011</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AF5F5B2-198B-4EB6-AEEB-8EF1639A428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Student Opinion Survey</a:t>
            </a:r>
            <a:endParaRPr lang="en-US" dirty="0"/>
          </a:p>
        </p:txBody>
      </p:sp>
      <p:sp>
        <p:nvSpPr>
          <p:cNvPr id="3" name="Subtitle 2"/>
          <p:cNvSpPr>
            <a:spLocks noGrp="1"/>
          </p:cNvSpPr>
          <p:nvPr>
            <p:ph type="subTitle" idx="1"/>
          </p:nvPr>
        </p:nvSpPr>
        <p:spPr/>
        <p:txBody>
          <a:bodyPr>
            <a:normAutofit/>
          </a:bodyPr>
          <a:lstStyle/>
          <a:p>
            <a:r>
              <a:rPr lang="en-US" b="1" dirty="0" smtClean="0"/>
              <a:t>AP Stat Final Project by</a:t>
            </a:r>
          </a:p>
          <a:p>
            <a:r>
              <a:rPr lang="en-US" dirty="0" smtClean="0"/>
              <a:t>John </a:t>
            </a:r>
            <a:r>
              <a:rPr lang="en-US" dirty="0" err="1" smtClean="0"/>
              <a:t>Graziano</a:t>
            </a:r>
            <a:endParaRPr lang="en-US" dirty="0" smtClean="0"/>
          </a:p>
          <a:p>
            <a:r>
              <a:rPr lang="en-US" dirty="0" smtClean="0"/>
              <a:t>Ryan </a:t>
            </a:r>
            <a:r>
              <a:rPr lang="en-US" dirty="0" err="1" smtClean="0"/>
              <a:t>Guthier</a:t>
            </a:r>
            <a:endParaRPr lang="en-US" dirty="0" smtClean="0"/>
          </a:p>
          <a:p>
            <a:r>
              <a:rPr lang="en-US" dirty="0" smtClean="0"/>
              <a:t>Lydia Keener</a:t>
            </a:r>
            <a:endParaRPr lang="en-US" dirty="0"/>
          </a:p>
        </p:txBody>
      </p:sp>
      <p:pic>
        <p:nvPicPr>
          <p:cNvPr id="1026" name="Picture 2" descr="C:\Users\keener.l367\AppData\Local\Microsoft\Windows\Temporary Internet Files\Content.IE5\IF43FADQ\MP910220948[1].jpg"/>
          <p:cNvPicPr>
            <a:picLocks noChangeAspect="1" noChangeArrowheads="1"/>
          </p:cNvPicPr>
          <p:nvPr/>
        </p:nvPicPr>
        <p:blipFill>
          <a:blip r:embed="rId2" cstate="print">
            <a:clrChange>
              <a:clrFrom>
                <a:srgbClr val="FFFFFF"/>
              </a:clrFrom>
              <a:clrTo>
                <a:srgbClr val="FFFFFF">
                  <a:alpha val="0"/>
                </a:srgbClr>
              </a:clrTo>
            </a:clrChange>
          </a:blip>
          <a:srcRect l="3258" t="5000"/>
          <a:stretch>
            <a:fillRect/>
          </a:stretch>
        </p:blipFill>
        <p:spPr bwMode="auto">
          <a:xfrm>
            <a:off x="6629400" y="533400"/>
            <a:ext cx="2262783" cy="2895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r>
              <a:rPr lang="en-US" dirty="0" smtClean="0"/>
              <a:t>Distribution by </a:t>
            </a:r>
            <a:r>
              <a:rPr lang="en-US" dirty="0" smtClean="0"/>
              <a:t>Public/Private High School</a:t>
            </a:r>
            <a:endParaRPr lang="en-US" dirty="0"/>
          </a:p>
        </p:txBody>
      </p:sp>
      <p:sp>
        <p:nvSpPr>
          <p:cNvPr id="3" name="Content Placeholder 2"/>
          <p:cNvSpPr>
            <a:spLocks noGrp="1"/>
          </p:cNvSpPr>
          <p:nvPr>
            <p:ph idx="1"/>
          </p:nvPr>
        </p:nvSpPr>
        <p:spPr>
          <a:xfrm>
            <a:off x="457200" y="6019800"/>
            <a:ext cx="8229600" cy="554736"/>
          </a:xfrm>
        </p:spPr>
        <p:txBody>
          <a:bodyPr>
            <a:normAutofit fontScale="62500" lnSpcReduction="20000"/>
          </a:bodyPr>
          <a:lstStyle/>
          <a:p>
            <a:r>
              <a:rPr lang="en-US" dirty="0" smtClean="0"/>
              <a:t>Fairly accurate distribution of public vs. private (actual is 63% public, 37% private)</a:t>
            </a:r>
            <a:endParaRPr lang="en-US" dirty="0"/>
          </a:p>
        </p:txBody>
      </p:sp>
      <p:pic>
        <p:nvPicPr>
          <p:cNvPr id="4" name="Picture 3"/>
          <p:cNvPicPr/>
          <p:nvPr/>
        </p:nvPicPr>
        <p:blipFill>
          <a:blip r:embed="rId2" cstate="print"/>
          <a:srcRect/>
          <a:stretch>
            <a:fillRect/>
          </a:stretch>
        </p:blipFill>
        <p:spPr bwMode="auto">
          <a:xfrm>
            <a:off x="457200" y="1828800"/>
            <a:ext cx="7848600" cy="4095750"/>
          </a:xfrm>
          <a:prstGeom prst="rect">
            <a:avLst/>
          </a:prstGeom>
          <a:noFill/>
          <a:ln w="9525">
            <a:noFill/>
            <a:miter lim="800000"/>
            <a:headEnd/>
            <a:tailEnd/>
          </a:ln>
        </p:spPr>
      </p:pic>
      <p:sp>
        <p:nvSpPr>
          <p:cNvPr id="5" name="Content Placeholder 2"/>
          <p:cNvSpPr txBox="1">
            <a:spLocks/>
          </p:cNvSpPr>
          <p:nvPr/>
        </p:nvSpPr>
        <p:spPr>
          <a:xfrm>
            <a:off x="5867400" y="2133600"/>
            <a:ext cx="1066800" cy="554736"/>
          </a:xfrm>
          <a:prstGeom prst="rect">
            <a:avLst/>
          </a:prstGeom>
        </p:spPr>
        <p:txBody>
          <a:bodyPr vert="horz">
            <a:normAutofit fontScale="625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lang="en-US" sz="2800" dirty="0" smtClean="0"/>
              <a:t>73.21</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2133600" y="3886200"/>
            <a:ext cx="1066800" cy="554736"/>
          </a:xfrm>
          <a:prstGeom prst="rect">
            <a:avLst/>
          </a:prstGeom>
        </p:spPr>
        <p:txBody>
          <a:bodyPr vert="horz">
            <a:normAutofit fontScale="625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lang="en-US" sz="2800" dirty="0" smtClean="0"/>
              <a:t>26.79</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b="2951"/>
          <a:stretch>
            <a:fillRect/>
          </a:stretch>
        </p:blipFill>
        <p:spPr bwMode="auto">
          <a:xfrm>
            <a:off x="533400" y="1371600"/>
            <a:ext cx="8077200" cy="4572000"/>
          </a:xfrm>
          <a:prstGeom prst="rect">
            <a:avLst/>
          </a:prstGeom>
          <a:noFill/>
          <a:ln w="9525">
            <a:noFill/>
            <a:miter lim="800000"/>
            <a:headEnd/>
            <a:tailEnd/>
          </a:ln>
        </p:spPr>
      </p:pic>
      <p:sp>
        <p:nvSpPr>
          <p:cNvPr id="2" name="Title 1"/>
          <p:cNvSpPr>
            <a:spLocks noGrp="1"/>
          </p:cNvSpPr>
          <p:nvPr>
            <p:ph type="title"/>
          </p:nvPr>
        </p:nvSpPr>
        <p:spPr>
          <a:xfrm>
            <a:off x="381000" y="609600"/>
            <a:ext cx="8229600" cy="1066800"/>
          </a:xfrm>
        </p:spPr>
        <p:txBody>
          <a:bodyPr/>
          <a:lstStyle/>
          <a:p>
            <a:r>
              <a:rPr lang="en-US" dirty="0" smtClean="0"/>
              <a:t>Distribution by SAT score </a:t>
            </a:r>
            <a:endParaRPr lang="en-US" dirty="0"/>
          </a:p>
        </p:txBody>
      </p:sp>
      <p:sp>
        <p:nvSpPr>
          <p:cNvPr id="3" name="Content Placeholder 2"/>
          <p:cNvSpPr>
            <a:spLocks noGrp="1"/>
          </p:cNvSpPr>
          <p:nvPr>
            <p:ph idx="1"/>
          </p:nvPr>
        </p:nvSpPr>
        <p:spPr>
          <a:xfrm>
            <a:off x="0" y="5791200"/>
            <a:ext cx="8229600" cy="859536"/>
          </a:xfrm>
        </p:spPr>
        <p:txBody>
          <a:bodyPr>
            <a:normAutofit fontScale="62500" lnSpcReduction="20000"/>
          </a:bodyPr>
          <a:lstStyle/>
          <a:p>
            <a:r>
              <a:rPr lang="en-US" dirty="0" smtClean="0"/>
              <a:t>Center at 1800-2000</a:t>
            </a:r>
          </a:p>
          <a:p>
            <a:r>
              <a:rPr lang="en-US" dirty="0" err="1" smtClean="0"/>
              <a:t>Unimodal</a:t>
            </a:r>
            <a:r>
              <a:rPr lang="en-US" dirty="0" smtClean="0"/>
              <a:t>, symmetric</a:t>
            </a:r>
          </a:p>
          <a:p>
            <a:r>
              <a:rPr lang="en-US" dirty="0" smtClean="0"/>
              <a:t>Small spread with most data above 1600</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Distribution by ACT score</a:t>
            </a:r>
            <a:endParaRPr lang="en-US" dirty="0"/>
          </a:p>
        </p:txBody>
      </p:sp>
      <p:sp>
        <p:nvSpPr>
          <p:cNvPr id="3" name="Content Placeholder 2"/>
          <p:cNvSpPr>
            <a:spLocks noGrp="1"/>
          </p:cNvSpPr>
          <p:nvPr>
            <p:ph idx="1"/>
          </p:nvPr>
        </p:nvSpPr>
        <p:spPr>
          <a:xfrm>
            <a:off x="457200" y="5562600"/>
            <a:ext cx="3581400" cy="1011936"/>
          </a:xfrm>
        </p:spPr>
        <p:txBody>
          <a:bodyPr>
            <a:normAutofit fontScale="40000" lnSpcReduction="20000"/>
          </a:bodyPr>
          <a:lstStyle/>
          <a:p>
            <a:r>
              <a:rPr lang="en-US" dirty="0" smtClean="0"/>
              <a:t>Center at 28, left skewed, </a:t>
            </a:r>
            <a:r>
              <a:rPr lang="en-US" dirty="0" err="1" smtClean="0"/>
              <a:t>unimodal</a:t>
            </a:r>
            <a:endParaRPr lang="en-US" dirty="0" smtClean="0"/>
          </a:p>
          <a:p>
            <a:r>
              <a:rPr lang="en-US" dirty="0" smtClean="0"/>
              <a:t>Gap at 31</a:t>
            </a:r>
          </a:p>
          <a:p>
            <a:r>
              <a:rPr lang="en-US" dirty="0" smtClean="0"/>
              <a:t>Wider spread than SAT scores</a:t>
            </a:r>
          </a:p>
          <a:p>
            <a:r>
              <a:rPr lang="en-US" dirty="0" smtClean="0"/>
              <a:t>Range- 22-32</a:t>
            </a:r>
          </a:p>
          <a:p>
            <a:r>
              <a:rPr lang="en-US" dirty="0" smtClean="0"/>
              <a:t>IQR: 6</a:t>
            </a:r>
            <a:endParaRPr lang="en-US" dirty="0"/>
          </a:p>
        </p:txBody>
      </p:sp>
      <p:pic>
        <p:nvPicPr>
          <p:cNvPr id="4" name="Picture 3"/>
          <p:cNvPicPr/>
          <p:nvPr/>
        </p:nvPicPr>
        <p:blipFill>
          <a:blip r:embed="rId2" cstate="print"/>
          <a:srcRect/>
          <a:stretch>
            <a:fillRect/>
          </a:stretch>
        </p:blipFill>
        <p:spPr bwMode="auto">
          <a:xfrm>
            <a:off x="609600" y="1447800"/>
            <a:ext cx="8077200" cy="4038600"/>
          </a:xfrm>
          <a:prstGeom prst="rect">
            <a:avLst/>
          </a:prstGeom>
          <a:noFill/>
          <a:ln w="9525">
            <a:noFill/>
            <a:miter lim="800000"/>
            <a:headEnd/>
            <a:tailEnd/>
          </a:ln>
        </p:spPr>
      </p:pic>
      <p:sp>
        <p:nvSpPr>
          <p:cNvPr id="5" name="Content Placeholder 2"/>
          <p:cNvSpPr txBox="1">
            <a:spLocks/>
          </p:cNvSpPr>
          <p:nvPr/>
        </p:nvSpPr>
        <p:spPr>
          <a:xfrm>
            <a:off x="4800600" y="5562600"/>
            <a:ext cx="3581400" cy="1295400"/>
          </a:xfrm>
          <a:prstGeom prst="rect">
            <a:avLst/>
          </a:prstGeom>
        </p:spPr>
        <p:txBody>
          <a:bodyPr vert="horz">
            <a:normAutofit fontScale="400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Mean- 28.3667</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800" dirty="0" smtClean="0"/>
              <a:t>Min- 22</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800" dirty="0" smtClean="0"/>
              <a:t>Q1-26</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Median-</a:t>
            </a:r>
            <a:r>
              <a:rPr kumimoji="0" lang="en-US" sz="2800" b="0" i="0" u="none" strike="noStrike" kern="1200" cap="none" spc="0" normalizeH="0" noProof="0" dirty="0" smtClean="0">
                <a:ln>
                  <a:noFill/>
                </a:ln>
                <a:solidFill>
                  <a:schemeClr val="tx1"/>
                </a:solidFill>
                <a:effectLst/>
                <a:uLnTx/>
                <a:uFillTx/>
                <a:latin typeface="+mn-lt"/>
                <a:ea typeface="+mn-ea"/>
                <a:cs typeface="+mn-cs"/>
              </a:rPr>
              <a:t> 28.5</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800" baseline="0" dirty="0" smtClean="0"/>
              <a:t>Q3-</a:t>
            </a:r>
            <a:r>
              <a:rPr lang="en-US" sz="2800" dirty="0" smtClean="0"/>
              <a:t> 32</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Max-</a:t>
            </a:r>
            <a:r>
              <a:rPr kumimoji="0" lang="en-US" sz="2800" b="0" i="0" u="none" strike="noStrike" kern="1200" cap="none" spc="0" normalizeH="0" noProof="0" dirty="0" smtClean="0">
                <a:ln>
                  <a:noFill/>
                </a:ln>
                <a:solidFill>
                  <a:schemeClr val="tx1"/>
                </a:solidFill>
                <a:effectLst/>
                <a:uLnTx/>
                <a:uFillTx/>
                <a:latin typeface="+mn-lt"/>
                <a:ea typeface="+mn-ea"/>
                <a:cs typeface="+mn-cs"/>
              </a:rPr>
              <a:t> 34</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800" baseline="0" dirty="0" smtClean="0"/>
              <a:t>Standard</a:t>
            </a:r>
            <a:r>
              <a:rPr lang="en-US" sz="2800" dirty="0" smtClean="0"/>
              <a:t> Deviation of 3.508</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rmAutofit/>
          </a:bodyPr>
          <a:lstStyle/>
          <a:p>
            <a:r>
              <a:rPr lang="en-US" dirty="0" smtClean="0"/>
              <a:t>Conclusions about Population</a:t>
            </a:r>
            <a:endParaRPr lang="en-US" dirty="0"/>
          </a:p>
        </p:txBody>
      </p:sp>
      <p:sp>
        <p:nvSpPr>
          <p:cNvPr id="3" name="Content Placeholder 2"/>
          <p:cNvSpPr>
            <a:spLocks noGrp="1"/>
          </p:cNvSpPr>
          <p:nvPr>
            <p:ph idx="1"/>
          </p:nvPr>
        </p:nvSpPr>
        <p:spPr>
          <a:xfrm>
            <a:off x="0" y="1905000"/>
            <a:ext cx="8686800" cy="4669536"/>
          </a:xfrm>
        </p:spPr>
        <p:txBody>
          <a:bodyPr>
            <a:normAutofit/>
          </a:bodyPr>
          <a:lstStyle/>
          <a:p>
            <a:r>
              <a:rPr lang="en-US" dirty="0" smtClean="0"/>
              <a:t>People who responded to the survey were in general relatively smart (3.8 GPA, around 1800 SATs). More females took this survey than males, because voluntary response, </a:t>
            </a:r>
            <a:r>
              <a:rPr lang="en-US" dirty="0" smtClean="0"/>
              <a:t>females were </a:t>
            </a:r>
            <a:r>
              <a:rPr lang="en-US" dirty="0" smtClean="0"/>
              <a:t>more </a:t>
            </a:r>
            <a:r>
              <a:rPr lang="en-US" dirty="0" smtClean="0"/>
              <a:t>willing to </a:t>
            </a:r>
            <a:r>
              <a:rPr lang="en-US" dirty="0" smtClean="0"/>
              <a:t>answer survey. Around 40% of respondents are from PA, but survey included people from 15 states all around the country. Also, around 70% of respondents attend/attended public school. This sample likely produced similar results due most people beings from our group members’ 3 colleges.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“What is your weighted GPA?”</a:t>
            </a:r>
            <a:endParaRPr lang="en-US" dirty="0"/>
          </a:p>
        </p:txBody>
      </p:sp>
      <p:sp>
        <p:nvSpPr>
          <p:cNvPr id="3" name="Content Placeholder 2"/>
          <p:cNvSpPr>
            <a:spLocks noGrp="1"/>
          </p:cNvSpPr>
          <p:nvPr>
            <p:ph idx="1"/>
          </p:nvPr>
        </p:nvSpPr>
        <p:spPr>
          <a:xfrm>
            <a:off x="228600" y="4724400"/>
            <a:ext cx="8686800" cy="1371600"/>
          </a:xfrm>
        </p:spPr>
        <p:txBody>
          <a:bodyPr numCol="2">
            <a:normAutofit/>
          </a:bodyPr>
          <a:lstStyle/>
          <a:p>
            <a:pPr>
              <a:buNone/>
            </a:pPr>
            <a:r>
              <a:rPr lang="en-US" sz="1800" dirty="0" smtClean="0"/>
              <a:t>mean = 3.83344</a:t>
            </a:r>
          </a:p>
          <a:p>
            <a:pPr>
              <a:buNone/>
            </a:pPr>
            <a:r>
              <a:rPr lang="en-US" sz="1800" dirty="0" smtClean="0"/>
              <a:t>min = 3</a:t>
            </a:r>
          </a:p>
          <a:p>
            <a:pPr>
              <a:buNone/>
            </a:pPr>
            <a:r>
              <a:rPr lang="en-US" sz="1800" dirty="0" smtClean="0"/>
              <a:t>Q1 = 3.7</a:t>
            </a:r>
          </a:p>
          <a:p>
            <a:pPr>
              <a:buNone/>
            </a:pPr>
            <a:r>
              <a:rPr lang="en-US" sz="1800" dirty="0" smtClean="0"/>
              <a:t>median = </a:t>
            </a:r>
            <a:r>
              <a:rPr lang="en-US" sz="1800" dirty="0" smtClean="0"/>
              <a:t>3.87</a:t>
            </a:r>
          </a:p>
          <a:p>
            <a:pPr>
              <a:buNone/>
            </a:pPr>
            <a:r>
              <a:rPr lang="en-US" sz="1800" dirty="0" smtClean="0"/>
              <a:t>Q3 </a:t>
            </a:r>
            <a:r>
              <a:rPr lang="en-US" sz="1800" dirty="0" smtClean="0"/>
              <a:t>= 4.001</a:t>
            </a:r>
          </a:p>
          <a:p>
            <a:pPr>
              <a:buNone/>
            </a:pPr>
            <a:r>
              <a:rPr lang="en-US" sz="1800" dirty="0" smtClean="0"/>
              <a:t>max = 4.36</a:t>
            </a:r>
          </a:p>
          <a:p>
            <a:pPr>
              <a:buNone/>
            </a:pPr>
            <a:r>
              <a:rPr lang="en-US" sz="1800" dirty="0" smtClean="0"/>
              <a:t>s = .</a:t>
            </a:r>
            <a:r>
              <a:rPr lang="en-US" sz="1800" dirty="0" smtClean="0"/>
              <a:t>306222</a:t>
            </a:r>
          </a:p>
        </p:txBody>
      </p:sp>
      <p:pic>
        <p:nvPicPr>
          <p:cNvPr id="4" name="Picture 3"/>
          <p:cNvPicPr/>
          <p:nvPr/>
        </p:nvPicPr>
        <p:blipFill>
          <a:blip r:embed="rId2" cstate="print"/>
          <a:srcRect/>
          <a:stretch>
            <a:fillRect/>
          </a:stretch>
        </p:blipFill>
        <p:spPr bwMode="auto">
          <a:xfrm>
            <a:off x="381000" y="1447800"/>
            <a:ext cx="8382000" cy="3238500"/>
          </a:xfrm>
          <a:prstGeom prst="rect">
            <a:avLst/>
          </a:prstGeom>
          <a:noFill/>
          <a:ln w="9525">
            <a:noFill/>
            <a:miter lim="800000"/>
            <a:headEnd/>
            <a:tailEnd/>
          </a:ln>
        </p:spPr>
      </p:pic>
      <p:sp>
        <p:nvSpPr>
          <p:cNvPr id="5" name="TextBox 4"/>
          <p:cNvSpPr txBox="1"/>
          <p:nvPr/>
        </p:nvSpPr>
        <p:spPr>
          <a:xfrm>
            <a:off x="457200" y="6019800"/>
            <a:ext cx="8534400" cy="646331"/>
          </a:xfrm>
          <a:prstGeom prst="rect">
            <a:avLst/>
          </a:prstGeom>
          <a:noFill/>
        </p:spPr>
        <p:txBody>
          <a:bodyPr wrap="square" rtlCol="0">
            <a:spAutoFit/>
          </a:bodyPr>
          <a:lstStyle/>
          <a:p>
            <a:r>
              <a:rPr lang="en-US" dirty="0" err="1" smtClean="0"/>
              <a:t>Unimodal</a:t>
            </a:r>
            <a:r>
              <a:rPr lang="en-US" dirty="0" smtClean="0"/>
              <a:t>, symmetric, Mean of 3.833. Two outliers below 3.2. Range of 3-4.36 including outliers.  IQR: .301</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a:r>
              <a:rPr lang="en-US" dirty="0" smtClean="0"/>
              <a:t>Goodness of Fit Test </a:t>
            </a:r>
            <a:br>
              <a:rPr lang="en-US" dirty="0" smtClean="0"/>
            </a:br>
            <a:r>
              <a:rPr lang="en-US" dirty="0" smtClean="0"/>
              <a:t>for Distribution of GPA</a:t>
            </a:r>
            <a:endParaRPr lang="en-US" dirty="0"/>
          </a:p>
        </p:txBody>
      </p:sp>
      <p:sp>
        <p:nvSpPr>
          <p:cNvPr id="3" name="Content Placeholder 2"/>
          <p:cNvSpPr>
            <a:spLocks noGrp="1"/>
          </p:cNvSpPr>
          <p:nvPr>
            <p:ph idx="1"/>
          </p:nvPr>
        </p:nvSpPr>
        <p:spPr>
          <a:xfrm>
            <a:off x="0" y="1905000"/>
            <a:ext cx="9144000" cy="4325112"/>
          </a:xfrm>
        </p:spPr>
        <p:txBody>
          <a:bodyPr>
            <a:normAutofit/>
          </a:bodyPr>
          <a:lstStyle/>
          <a:p>
            <a:pPr>
              <a:buNone/>
            </a:pPr>
            <a:r>
              <a:rPr lang="en-US" sz="2400" dirty="0" smtClean="0">
                <a:solidFill>
                  <a:schemeClr val="accent2"/>
                </a:solidFill>
              </a:rPr>
              <a:t>Ho: Observed distribution of GPA’s fits expected distribution of GPA’s</a:t>
            </a:r>
          </a:p>
          <a:p>
            <a:pPr>
              <a:buNone/>
            </a:pPr>
            <a:r>
              <a:rPr lang="en-US" sz="2400" dirty="0" smtClean="0">
                <a:solidFill>
                  <a:schemeClr val="accent2"/>
                </a:solidFill>
              </a:rPr>
              <a:t>Ha: Observed distribution of GPA’s does not fit expected distribution of GPA’s</a:t>
            </a:r>
            <a:endParaRPr lang="en-US" sz="2400" dirty="0">
              <a:solidFill>
                <a:schemeClr val="accent2"/>
              </a:solidFill>
            </a:endParaRPr>
          </a:p>
        </p:txBody>
      </p:sp>
      <p:sp>
        <p:nvSpPr>
          <p:cNvPr id="4" name="Content Placeholder 3"/>
          <p:cNvSpPr txBox="1">
            <a:spLocks/>
          </p:cNvSpPr>
          <p:nvPr/>
        </p:nvSpPr>
        <p:spPr>
          <a:xfrm>
            <a:off x="533400" y="4038600"/>
            <a:ext cx="4038600" cy="2508187"/>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Categorical Data</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SRS</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All Expected Counts ≥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4"/>
          <p:cNvSpPr txBox="1">
            <a:spLocks/>
          </p:cNvSpPr>
          <p:nvPr/>
        </p:nvSpPr>
        <p:spPr>
          <a:xfrm>
            <a:off x="4419600" y="3962401"/>
            <a:ext cx="4419600" cy="2133599"/>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GPA range </a:t>
            </a:r>
            <a:r>
              <a:rPr lang="en-US" sz="2400" dirty="0" smtClean="0"/>
              <a:t>is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categorical</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Assumed representative and systematic random sample</a:t>
            </a:r>
          </a:p>
          <a:p>
            <a:pPr marL="365760" lvl="0" indent="-256032">
              <a:spcBef>
                <a:spcPts val="300"/>
              </a:spcBef>
              <a:buClr>
                <a:schemeClr val="accent3"/>
              </a:buCl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a:t>
            </a:r>
            <a:r>
              <a:rPr lang="en-US" sz="2400" dirty="0" smtClean="0"/>
              <a:t>. All Expected Counts ≥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3352800" y="3581400"/>
            <a:ext cx="1601721" cy="369332"/>
          </a:xfrm>
          <a:prstGeom prst="rect">
            <a:avLst/>
          </a:prstGeom>
          <a:noFill/>
        </p:spPr>
        <p:txBody>
          <a:bodyPr wrap="none" rtlCol="0">
            <a:spAutoFit/>
          </a:bodyPr>
          <a:lstStyle/>
          <a:p>
            <a:r>
              <a:rPr lang="en-US" dirty="0" smtClean="0"/>
              <a:t>State &amp; Check</a:t>
            </a:r>
            <a:endParaRPr lang="en-US" dirty="0"/>
          </a:p>
        </p:txBody>
      </p:sp>
      <p:sp>
        <p:nvSpPr>
          <p:cNvPr id="7" name="TextBox 6"/>
          <p:cNvSpPr txBox="1"/>
          <p:nvPr/>
        </p:nvSpPr>
        <p:spPr>
          <a:xfrm>
            <a:off x="762000" y="6172200"/>
            <a:ext cx="7582525" cy="523220"/>
          </a:xfrm>
          <a:prstGeom prst="rect">
            <a:avLst/>
          </a:prstGeom>
          <a:noFill/>
        </p:spPr>
        <p:txBody>
          <a:bodyPr wrap="none" rtlCol="0">
            <a:spAutoFit/>
          </a:bodyPr>
          <a:lstStyle/>
          <a:p>
            <a:r>
              <a:rPr lang="en-US" sz="2800" dirty="0" smtClean="0"/>
              <a:t>Conditions Met –</a:t>
            </a:r>
            <a:r>
              <a:rPr lang="el-GR" sz="2800" dirty="0" smtClean="0"/>
              <a:t>χ</a:t>
            </a:r>
            <a:r>
              <a:rPr lang="en-US" sz="2800" baseline="30000" dirty="0" smtClean="0"/>
              <a:t>2 </a:t>
            </a:r>
            <a:r>
              <a:rPr lang="en-US" sz="2800" dirty="0" smtClean="0"/>
              <a:t>distribution – </a:t>
            </a:r>
            <a:r>
              <a:rPr lang="el-GR" sz="2800" dirty="0" smtClean="0"/>
              <a:t>χ</a:t>
            </a:r>
            <a:r>
              <a:rPr lang="en-US" sz="2800" baseline="30000" dirty="0" smtClean="0"/>
              <a:t>2 </a:t>
            </a:r>
            <a:r>
              <a:rPr lang="en-US" sz="2800" dirty="0" smtClean="0"/>
              <a:t> GOF Test</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Work</a:t>
            </a:r>
            <a:endParaRPr lang="en-US" dirty="0"/>
          </a:p>
        </p:txBody>
      </p:sp>
      <p:pic>
        <p:nvPicPr>
          <p:cNvPr id="4" name="Picture 3"/>
          <p:cNvPicPr/>
          <p:nvPr/>
        </p:nvPicPr>
        <p:blipFill>
          <a:blip r:embed="rId2" cstate="print"/>
          <a:srcRect b="69087"/>
          <a:stretch>
            <a:fillRect/>
          </a:stretch>
        </p:blipFill>
        <p:spPr bwMode="auto">
          <a:xfrm>
            <a:off x="4438650" y="685800"/>
            <a:ext cx="4705350" cy="1828800"/>
          </a:xfrm>
          <a:prstGeom prst="rect">
            <a:avLst/>
          </a:prstGeom>
          <a:noFill/>
          <a:ln w="9525">
            <a:noFill/>
            <a:miter lim="800000"/>
            <a:headEnd/>
            <a:tailEnd/>
          </a:ln>
        </p:spPr>
      </p:pic>
      <p:sp>
        <p:nvSpPr>
          <p:cNvPr id="5" name="Rectangle 4"/>
          <p:cNvSpPr/>
          <p:nvPr/>
        </p:nvSpPr>
        <p:spPr>
          <a:xfrm>
            <a:off x="152400" y="1752600"/>
            <a:ext cx="8991600" cy="4278094"/>
          </a:xfrm>
          <a:prstGeom prst="rect">
            <a:avLst/>
          </a:prstGeom>
        </p:spPr>
        <p:txBody>
          <a:bodyPr wrap="square">
            <a:spAutoFit/>
          </a:bodyPr>
          <a:lstStyle/>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(7</a:t>
            </a:r>
            <a:r>
              <a:rPr lang="en-US" b="1" dirty="0" smtClean="0">
                <a:latin typeface="Bodoni MT" pitchFamily="18" charset="0"/>
              </a:rPr>
              <a:t>-18.66)</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18.6 + (31-18.6)</a:t>
            </a:r>
            <a:r>
              <a:rPr lang="en-US" b="1" baseline="100000" dirty="0" smtClean="0">
                <a:latin typeface="Bodoni MT" pitchFamily="18" charset="0"/>
              </a:rPr>
              <a:t> 2</a:t>
            </a:r>
            <a:r>
              <a:rPr lang="en-US" b="1" dirty="0" smtClean="0">
                <a:latin typeface="Bodoni MT" pitchFamily="18" charset="0"/>
              </a:rPr>
              <a:t> / 18.6. . .</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15.46     </a:t>
            </a:r>
            <a:r>
              <a:rPr lang="en-US" b="1" i="1" dirty="0" err="1" smtClean="0">
                <a:latin typeface="Bodoni MT" pitchFamily="18" charset="0"/>
              </a:rPr>
              <a:t>df</a:t>
            </a:r>
            <a:r>
              <a:rPr lang="en-US" b="1" i="1" dirty="0" smtClean="0">
                <a:latin typeface="Bodoni MT" pitchFamily="18" charset="0"/>
              </a:rPr>
              <a:t>= 2</a:t>
            </a:r>
          </a:p>
          <a:p>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15.46) = .00044</a:t>
            </a:r>
          </a:p>
          <a:p>
            <a:endParaRPr lang="en-US" b="1" i="1" dirty="0" smtClean="0">
              <a:latin typeface="Bodoni MT" pitchFamily="18" charset="0"/>
            </a:endParaRPr>
          </a:p>
          <a:p>
            <a:endParaRPr lang="en-US" b="1" i="1" dirty="0" smtClean="0">
              <a:latin typeface="Bodoni MT" pitchFamily="18" charset="0"/>
            </a:endParaRPr>
          </a:p>
          <a:p>
            <a:endParaRPr lang="en-US" b="1" i="1" dirty="0" smtClean="0">
              <a:latin typeface="Bodoni MT" pitchFamily="18" charset="0"/>
            </a:endParaRPr>
          </a:p>
          <a:p>
            <a:r>
              <a:rPr lang="en-US" b="1" i="1" dirty="0" smtClean="0"/>
              <a:t>We reject the Ho because p-value of .00044 is less than the alpha of .05. We have sufficient evidence to conclude that the Observed distribution of GPA’s does not fit expected distribution of GPA’s</a:t>
            </a:r>
            <a:endParaRPr lang="en-US" b="1"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normAutofit fontScale="90000"/>
          </a:bodyPr>
          <a:lstStyle/>
          <a:p>
            <a:r>
              <a:rPr lang="en-US" dirty="0" smtClean="0"/>
              <a:t>“Have you received any scholarships”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219201" y="1527717"/>
            <a:ext cx="6705600" cy="5233639"/>
          </a:xfrm>
          <a:prstGeom prst="rect">
            <a:avLst/>
          </a:prstGeom>
          <a:noFill/>
          <a:ln w="9525">
            <a:noFill/>
            <a:miter lim="800000"/>
            <a:headEnd/>
            <a:tailEnd/>
          </a:ln>
          <a:effectLst/>
        </p:spPr>
      </p:pic>
      <p:sp>
        <p:nvSpPr>
          <p:cNvPr id="4" name="TextBox 3"/>
          <p:cNvSpPr txBox="1"/>
          <p:nvPr/>
        </p:nvSpPr>
        <p:spPr>
          <a:xfrm>
            <a:off x="5791200" y="2057400"/>
            <a:ext cx="1219200" cy="369332"/>
          </a:xfrm>
          <a:prstGeom prst="rect">
            <a:avLst/>
          </a:prstGeom>
          <a:noFill/>
        </p:spPr>
        <p:txBody>
          <a:bodyPr wrap="square" rtlCol="0">
            <a:spAutoFit/>
          </a:bodyPr>
          <a:lstStyle/>
          <a:p>
            <a:r>
              <a:rPr lang="en-US" dirty="0" smtClean="0"/>
              <a:t>73.2%</a:t>
            </a:r>
            <a:endParaRPr lang="en-US" dirty="0"/>
          </a:p>
        </p:txBody>
      </p:sp>
      <p:sp>
        <p:nvSpPr>
          <p:cNvPr id="6" name="TextBox 5"/>
          <p:cNvSpPr txBox="1"/>
          <p:nvPr/>
        </p:nvSpPr>
        <p:spPr>
          <a:xfrm>
            <a:off x="2971800" y="4114800"/>
            <a:ext cx="1219200" cy="369332"/>
          </a:xfrm>
          <a:prstGeom prst="rect">
            <a:avLst/>
          </a:prstGeom>
          <a:noFill/>
        </p:spPr>
        <p:txBody>
          <a:bodyPr wrap="square" rtlCol="0">
            <a:spAutoFit/>
          </a:bodyPr>
          <a:lstStyle/>
          <a:p>
            <a:r>
              <a:rPr lang="en-US" dirty="0" smtClean="0"/>
              <a:t>26.8%</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a:r>
              <a:rPr lang="en-US" dirty="0" smtClean="0"/>
              <a:t>Chi-Squared Test for Independence</a:t>
            </a:r>
            <a:br>
              <a:rPr lang="en-US" dirty="0" smtClean="0"/>
            </a:br>
            <a:r>
              <a:rPr lang="en-US" dirty="0" smtClean="0"/>
              <a:t>Gender vs. Scholarships</a:t>
            </a:r>
            <a:endParaRPr lang="en-US" dirty="0"/>
          </a:p>
        </p:txBody>
      </p:sp>
      <p:sp>
        <p:nvSpPr>
          <p:cNvPr id="6" name="TextBox 5"/>
          <p:cNvSpPr txBox="1"/>
          <p:nvPr/>
        </p:nvSpPr>
        <p:spPr>
          <a:xfrm>
            <a:off x="0" y="1828800"/>
            <a:ext cx="9144000" cy="1846659"/>
          </a:xfrm>
          <a:prstGeom prst="rect">
            <a:avLst/>
          </a:prstGeom>
          <a:noFill/>
        </p:spPr>
        <p:txBody>
          <a:bodyPr wrap="square" rtlCol="0">
            <a:spAutoFit/>
          </a:bodyPr>
          <a:lstStyle/>
          <a:p>
            <a:pPr>
              <a:buNone/>
            </a:pPr>
            <a:r>
              <a:rPr lang="en-US" sz="2400" dirty="0" smtClean="0">
                <a:solidFill>
                  <a:schemeClr val="accent2"/>
                </a:solidFill>
              </a:rPr>
              <a:t>Ho: Gender and receiving scholarships are independent of each other</a:t>
            </a:r>
          </a:p>
          <a:p>
            <a:pPr>
              <a:buNone/>
            </a:pPr>
            <a:r>
              <a:rPr lang="en-US" sz="2400" dirty="0" smtClean="0">
                <a:solidFill>
                  <a:schemeClr val="accent2"/>
                </a:solidFill>
              </a:rPr>
              <a:t>Ha: : Gender and receiving scholarships are not independent of each other</a:t>
            </a:r>
          </a:p>
          <a:p>
            <a:endParaRPr lang="en-US" dirty="0"/>
          </a:p>
        </p:txBody>
      </p:sp>
      <p:sp>
        <p:nvSpPr>
          <p:cNvPr id="8" name="Content Placeholder 3"/>
          <p:cNvSpPr>
            <a:spLocks noGrp="1"/>
          </p:cNvSpPr>
          <p:nvPr>
            <p:ph sz="half" idx="1"/>
          </p:nvPr>
        </p:nvSpPr>
        <p:spPr>
          <a:xfrm>
            <a:off x="381000" y="3581400"/>
            <a:ext cx="4038600" cy="2355787"/>
          </a:xfrm>
        </p:spPr>
        <p:txBody>
          <a:bodyPr>
            <a:normAutofit/>
          </a:bodyPr>
          <a:lstStyle/>
          <a:p>
            <a:pPr>
              <a:buNone/>
            </a:pPr>
            <a:r>
              <a:rPr lang="en-US" sz="2400" dirty="0" smtClean="0"/>
              <a:t>1. Categorical Data</a:t>
            </a:r>
          </a:p>
          <a:p>
            <a:pPr>
              <a:buNone/>
            </a:pPr>
            <a:r>
              <a:rPr lang="en-US" sz="2400" dirty="0" smtClean="0"/>
              <a:t>2. SRS</a:t>
            </a:r>
          </a:p>
          <a:p>
            <a:pPr>
              <a:buNone/>
            </a:pPr>
            <a:r>
              <a:rPr lang="en-US" sz="2400" dirty="0" smtClean="0"/>
              <a:t>3. All Expected Cell Counts ≥ 5</a:t>
            </a:r>
            <a:endParaRPr lang="en-US" sz="2400" dirty="0"/>
          </a:p>
        </p:txBody>
      </p:sp>
      <p:sp>
        <p:nvSpPr>
          <p:cNvPr id="9" name="Content Placeholder 4"/>
          <p:cNvSpPr txBox="1">
            <a:spLocks/>
          </p:cNvSpPr>
          <p:nvPr/>
        </p:nvSpPr>
        <p:spPr>
          <a:xfrm>
            <a:off x="4191000" y="3581400"/>
            <a:ext cx="4953000" cy="2660587"/>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GPA range and school enjoyment are categorical</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Assumed representative and systematic random sample</a:t>
            </a:r>
          </a:p>
          <a:p>
            <a:pPr marL="365760" lvl="0" indent="-256032">
              <a:spcBef>
                <a:spcPts val="300"/>
              </a:spcBef>
              <a:buClr>
                <a:schemeClr val="accent3"/>
              </a:buCl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t>
            </a:r>
            <a:r>
              <a:rPr lang="en-US" sz="2400" noProof="0" dirty="0" smtClean="0"/>
              <a:t>All expected counts </a:t>
            </a:r>
            <a:r>
              <a:rPr lang="en-US" sz="2400" dirty="0" smtClean="0"/>
              <a:t>≥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Box 9"/>
          <p:cNvSpPr txBox="1"/>
          <p:nvPr/>
        </p:nvSpPr>
        <p:spPr>
          <a:xfrm>
            <a:off x="3276600" y="3124200"/>
            <a:ext cx="1601721" cy="369332"/>
          </a:xfrm>
          <a:prstGeom prst="rect">
            <a:avLst/>
          </a:prstGeom>
          <a:noFill/>
        </p:spPr>
        <p:txBody>
          <a:bodyPr wrap="none" rtlCol="0">
            <a:spAutoFit/>
          </a:bodyPr>
          <a:lstStyle/>
          <a:p>
            <a:r>
              <a:rPr lang="en-US" dirty="0" smtClean="0"/>
              <a:t>State &amp; Check</a:t>
            </a:r>
            <a:endParaRPr lang="en-US" dirty="0"/>
          </a:p>
        </p:txBody>
      </p:sp>
      <p:sp>
        <p:nvSpPr>
          <p:cNvPr id="11" name="TextBox 10"/>
          <p:cNvSpPr txBox="1"/>
          <p:nvPr/>
        </p:nvSpPr>
        <p:spPr>
          <a:xfrm>
            <a:off x="457200" y="6172200"/>
            <a:ext cx="8278228" cy="461665"/>
          </a:xfrm>
          <a:prstGeom prst="rect">
            <a:avLst/>
          </a:prstGeom>
          <a:noFill/>
        </p:spPr>
        <p:txBody>
          <a:bodyPr wrap="none" rtlCol="0">
            <a:spAutoFit/>
          </a:bodyPr>
          <a:lstStyle/>
          <a:p>
            <a:r>
              <a:rPr lang="en-US" sz="2400" dirty="0" smtClean="0"/>
              <a:t>Conditions Met –</a:t>
            </a:r>
            <a:r>
              <a:rPr lang="el-GR" sz="2400" dirty="0" smtClean="0"/>
              <a:t>χ</a:t>
            </a:r>
            <a:r>
              <a:rPr lang="en-US" sz="2400" baseline="30000" dirty="0" smtClean="0"/>
              <a:t>2 </a:t>
            </a:r>
            <a:r>
              <a:rPr lang="en-US" sz="2400" dirty="0" smtClean="0"/>
              <a:t>distribution – </a:t>
            </a:r>
            <a:r>
              <a:rPr lang="el-GR" sz="2400" dirty="0" smtClean="0"/>
              <a:t>χ</a:t>
            </a:r>
            <a:r>
              <a:rPr lang="en-US" sz="2400" baseline="30000" dirty="0" smtClean="0"/>
              <a:t>2 </a:t>
            </a:r>
            <a:r>
              <a:rPr lang="en-US" sz="2400" dirty="0" smtClean="0"/>
              <a:t> Test for Independence</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Work</a:t>
            </a:r>
            <a:endParaRPr lang="en-US" dirty="0"/>
          </a:p>
        </p:txBody>
      </p:sp>
      <p:sp>
        <p:nvSpPr>
          <p:cNvPr id="5" name="TextBox 4"/>
          <p:cNvSpPr txBox="1"/>
          <p:nvPr/>
        </p:nvSpPr>
        <p:spPr>
          <a:xfrm>
            <a:off x="762000" y="2487573"/>
            <a:ext cx="7696200" cy="4370427"/>
          </a:xfrm>
          <a:prstGeom prst="rect">
            <a:avLst/>
          </a:prstGeom>
          <a:noFill/>
        </p:spPr>
        <p:txBody>
          <a:bodyPr wrap="square" rtlCol="0">
            <a:spAutoFit/>
          </a:bodyPr>
          <a:lstStyle/>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12-10.6)</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10.6+ (25-26.4)</a:t>
            </a:r>
            <a:r>
              <a:rPr lang="en-US" b="1" baseline="100000" dirty="0" smtClean="0">
                <a:latin typeface="Bodoni MT" pitchFamily="18" charset="0"/>
              </a:rPr>
              <a:t> 2</a:t>
            </a:r>
            <a:r>
              <a:rPr lang="en-US" b="1" dirty="0" smtClean="0">
                <a:latin typeface="Bodoni MT" pitchFamily="18" charset="0"/>
              </a:rPr>
              <a:t> / 26.4 . . .</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=.7966       </a:t>
            </a:r>
            <a:r>
              <a:rPr lang="en-US" b="1" i="1" dirty="0" err="1" smtClean="0">
                <a:latin typeface="Bodoni MT" pitchFamily="18" charset="0"/>
              </a:rPr>
              <a:t>df</a:t>
            </a:r>
            <a:r>
              <a:rPr lang="en-US" b="1" i="1" dirty="0" smtClean="0">
                <a:latin typeface="Bodoni MT" pitchFamily="18" charset="0"/>
              </a:rPr>
              <a:t>= 1</a:t>
            </a:r>
          </a:p>
          <a:p>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.7966) = .37</a:t>
            </a:r>
            <a:endParaRPr lang="en-US" b="1" dirty="0" smtClean="0">
              <a:latin typeface="Bodoni MT" pitchFamily="18" charset="0"/>
            </a:endParaRPr>
          </a:p>
          <a:p>
            <a:endParaRPr lang="en-US" b="1" dirty="0" smtClean="0">
              <a:solidFill>
                <a:schemeClr val="accent3">
                  <a:lumMod val="50000"/>
                </a:schemeClr>
              </a:solidFill>
              <a:latin typeface="Bodoni MT" pitchFamily="18" charset="0"/>
            </a:endParaRPr>
          </a:p>
          <a:p>
            <a:r>
              <a:rPr lang="en-US" sz="2000" b="1" dirty="0" smtClean="0">
                <a:latin typeface="Bodoni MT" pitchFamily="18" charset="0"/>
              </a:rPr>
              <a:t>We fail to reject the Ho because the P value of .37 is greater than the alpha of .05. We have sufficient evidence to conclude that gender and receiving scholarships are independent. </a:t>
            </a:r>
            <a:endParaRPr lang="en-US" sz="2000" dirty="0" smtClean="0">
              <a:latin typeface="Bodoni MT" pitchFamily="18" charset="0"/>
            </a:endParaRPr>
          </a:p>
          <a:p>
            <a:endParaRPr lang="en-US" dirty="0" smtClean="0">
              <a:solidFill>
                <a:schemeClr val="accent3">
                  <a:lumMod val="50000"/>
                </a:schemeClr>
              </a:solidFill>
              <a:latin typeface="Bodoni MT" pitchFamily="18" charset="0"/>
            </a:endParaRPr>
          </a:p>
          <a:p>
            <a:endParaRPr lang="en-US" dirty="0"/>
          </a:p>
        </p:txBody>
      </p:sp>
      <p:pic>
        <p:nvPicPr>
          <p:cNvPr id="6" name="Picture 5"/>
          <p:cNvPicPr/>
          <p:nvPr/>
        </p:nvPicPr>
        <p:blipFill>
          <a:blip r:embed="rId2" cstate="print"/>
          <a:srcRect t="10492" b="73770"/>
          <a:stretch>
            <a:fillRect/>
          </a:stretch>
        </p:blipFill>
        <p:spPr bwMode="auto">
          <a:xfrm>
            <a:off x="3200400" y="990600"/>
            <a:ext cx="5715000" cy="1447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Background</a:t>
            </a:r>
            <a:endParaRPr lang="en-US" dirty="0"/>
          </a:p>
        </p:txBody>
      </p:sp>
      <p:sp>
        <p:nvSpPr>
          <p:cNvPr id="3" name="Content Placeholder 2"/>
          <p:cNvSpPr>
            <a:spLocks noGrp="1"/>
          </p:cNvSpPr>
          <p:nvPr>
            <p:ph idx="1"/>
          </p:nvPr>
        </p:nvSpPr>
        <p:spPr>
          <a:xfrm>
            <a:off x="457200" y="1676400"/>
            <a:ext cx="8229600" cy="4800600"/>
          </a:xfrm>
        </p:spPr>
        <p:txBody>
          <a:bodyPr>
            <a:normAutofit fontScale="70000" lnSpcReduction="20000"/>
          </a:bodyPr>
          <a:lstStyle/>
          <a:p>
            <a:r>
              <a:rPr lang="en-US" dirty="0" smtClean="0"/>
              <a:t>American School System</a:t>
            </a:r>
          </a:p>
          <a:p>
            <a:pPr lvl="1"/>
            <a:r>
              <a:rPr lang="en-GB" dirty="0" smtClean="0"/>
              <a:t>Unlike </a:t>
            </a:r>
            <a:r>
              <a:rPr lang="en-GB" dirty="0" smtClean="0"/>
              <a:t>that in many other countries. Education is primarily the responsibility of state and local government, </a:t>
            </a:r>
            <a:r>
              <a:rPr lang="en-GB" dirty="0" smtClean="0"/>
              <a:t>little standardization. States </a:t>
            </a:r>
            <a:r>
              <a:rPr lang="en-GB" dirty="0" smtClean="0"/>
              <a:t>have great control over what is taught in their schools and over the requirements that a student </a:t>
            </a:r>
            <a:r>
              <a:rPr lang="en-GB" dirty="0" smtClean="0"/>
              <a:t>must. </a:t>
            </a:r>
          </a:p>
          <a:p>
            <a:pPr lvl="1"/>
            <a:r>
              <a:rPr lang="en-GB" dirty="0" smtClean="0"/>
              <a:t>Some </a:t>
            </a:r>
            <a:r>
              <a:rPr lang="en-GB" dirty="0" smtClean="0"/>
              <a:t>common </a:t>
            </a:r>
            <a:r>
              <a:rPr lang="en-GB" dirty="0" smtClean="0"/>
              <a:t>points: division </a:t>
            </a:r>
            <a:r>
              <a:rPr lang="en-GB" dirty="0" smtClean="0"/>
              <a:t>of the education system into three levels: elementary/primary education, secondary education, and postsecondary/higher education </a:t>
            </a:r>
            <a:endParaRPr lang="en-US" dirty="0" smtClean="0"/>
          </a:p>
          <a:p>
            <a:r>
              <a:rPr lang="en-US" dirty="0" smtClean="0"/>
              <a:t>Grade point average, why do we use it?</a:t>
            </a:r>
          </a:p>
          <a:p>
            <a:pPr lvl="1"/>
            <a:r>
              <a:rPr lang="en-US" dirty="0" smtClean="0"/>
              <a:t>GPA </a:t>
            </a:r>
            <a:r>
              <a:rPr lang="en-US" dirty="0" smtClean="0"/>
              <a:t>ensures </a:t>
            </a:r>
            <a:r>
              <a:rPr lang="en-US" dirty="0" smtClean="0"/>
              <a:t>that a student’s performance is easily </a:t>
            </a:r>
            <a:r>
              <a:rPr lang="en-US" dirty="0" smtClean="0"/>
              <a:t>understood by </a:t>
            </a:r>
            <a:r>
              <a:rPr lang="en-US" dirty="0" smtClean="0"/>
              <a:t>the many other institutions around the world that rely on GPA </a:t>
            </a:r>
            <a:r>
              <a:rPr lang="en-US" dirty="0" smtClean="0"/>
              <a:t>in the </a:t>
            </a:r>
            <a:r>
              <a:rPr lang="en-US" dirty="0" smtClean="0"/>
              <a:t>assessment of the performance </a:t>
            </a:r>
            <a:r>
              <a:rPr lang="en-US" dirty="0" smtClean="0"/>
              <a:t>of students. </a:t>
            </a:r>
            <a:r>
              <a:rPr lang="en-US" dirty="0" smtClean="0"/>
              <a:t>GPA allows you to keep track of </a:t>
            </a:r>
            <a:r>
              <a:rPr lang="en-US" dirty="0" smtClean="0"/>
              <a:t>your performance </a:t>
            </a:r>
            <a:r>
              <a:rPr lang="en-US" dirty="0" smtClean="0"/>
              <a:t>throughout your degree </a:t>
            </a:r>
            <a:r>
              <a:rPr lang="en-US" dirty="0" smtClean="0"/>
              <a:t>program. </a:t>
            </a:r>
            <a:r>
              <a:rPr lang="en-US" dirty="0" smtClean="0"/>
              <a:t>This will enable </a:t>
            </a:r>
            <a:r>
              <a:rPr lang="en-US" dirty="0" smtClean="0"/>
              <a:t>your faculty </a:t>
            </a:r>
            <a:r>
              <a:rPr lang="en-US" dirty="0" smtClean="0"/>
              <a:t>to identify your academic needs and provide advice </a:t>
            </a:r>
            <a:r>
              <a:rPr lang="en-US" dirty="0" smtClean="0"/>
              <a:t>and guidance</a:t>
            </a:r>
            <a:r>
              <a:rPr lang="en-US" dirty="0" smtClean="0"/>
              <a:t>.</a:t>
            </a:r>
            <a:endParaRPr lang="en-US" dirty="0" smtClean="0"/>
          </a:p>
          <a:p>
            <a:r>
              <a:rPr lang="en-US" dirty="0" smtClean="0"/>
              <a:t>Average SAT score in the country is 1511</a:t>
            </a:r>
          </a:p>
          <a:p>
            <a:r>
              <a:rPr lang="en-US" dirty="0" smtClean="0"/>
              <a:t>71% </a:t>
            </a:r>
            <a:r>
              <a:rPr lang="en-US" dirty="0" smtClean="0"/>
              <a:t>of </a:t>
            </a:r>
            <a:r>
              <a:rPr lang="en-US" dirty="0" smtClean="0"/>
              <a:t>students graduate high school</a:t>
            </a:r>
            <a:endParaRPr lang="en-US" dirty="0" smtClean="0"/>
          </a:p>
          <a:p>
            <a:r>
              <a:rPr lang="en-US" dirty="0" smtClean="0"/>
              <a:t>68.1% of </a:t>
            </a:r>
            <a:r>
              <a:rPr lang="en-US" dirty="0" smtClean="0"/>
              <a:t>2010 high school graduates were enrolled in colleges or </a:t>
            </a:r>
            <a:r>
              <a:rPr lang="en-US" dirty="0" smtClean="0"/>
              <a:t>universities</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914400"/>
            <a:ext cx="8229600" cy="1066800"/>
          </a:xfrm>
        </p:spPr>
        <p:txBody>
          <a:bodyPr>
            <a:normAutofit fontScale="90000"/>
          </a:bodyPr>
          <a:lstStyle/>
          <a:p>
            <a:r>
              <a:rPr lang="en-US" dirty="0" smtClean="0"/>
              <a:t>“Do you think you will be close with the friends you’ve made in high school in 10 years?”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981200" y="2438400"/>
            <a:ext cx="5257800" cy="4256314"/>
          </a:xfrm>
          <a:prstGeom prst="rect">
            <a:avLst/>
          </a:prstGeom>
          <a:noFill/>
          <a:ln w="9525">
            <a:noFill/>
            <a:miter lim="800000"/>
            <a:headEnd/>
            <a:tailEnd/>
          </a:ln>
          <a:effectLst/>
        </p:spPr>
      </p:pic>
      <p:sp>
        <p:nvSpPr>
          <p:cNvPr id="4" name="TextBox 3"/>
          <p:cNvSpPr txBox="1"/>
          <p:nvPr/>
        </p:nvSpPr>
        <p:spPr>
          <a:xfrm>
            <a:off x="3200400" y="4114800"/>
            <a:ext cx="1143000" cy="369332"/>
          </a:xfrm>
          <a:prstGeom prst="rect">
            <a:avLst/>
          </a:prstGeom>
          <a:noFill/>
        </p:spPr>
        <p:txBody>
          <a:bodyPr wrap="square" rtlCol="0">
            <a:spAutoFit/>
          </a:bodyPr>
          <a:lstStyle/>
          <a:p>
            <a:r>
              <a:rPr lang="en-US" dirty="0" smtClean="0"/>
              <a:t>31.25% </a:t>
            </a:r>
            <a:endParaRPr lang="en-US" dirty="0"/>
          </a:p>
        </p:txBody>
      </p:sp>
      <p:sp>
        <p:nvSpPr>
          <p:cNvPr id="6" name="TextBox 5"/>
          <p:cNvSpPr txBox="1"/>
          <p:nvPr/>
        </p:nvSpPr>
        <p:spPr>
          <a:xfrm>
            <a:off x="5257800" y="2590800"/>
            <a:ext cx="1143000" cy="369332"/>
          </a:xfrm>
          <a:prstGeom prst="rect">
            <a:avLst/>
          </a:prstGeom>
          <a:noFill/>
        </p:spPr>
        <p:txBody>
          <a:bodyPr wrap="square" rtlCol="0">
            <a:spAutoFit/>
          </a:bodyPr>
          <a:lstStyle/>
          <a:p>
            <a:r>
              <a:rPr lang="en-US" dirty="0" smtClean="0"/>
              <a:t>68.75%</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pPr algn="ctr"/>
            <a:r>
              <a:rPr lang="en-US" dirty="0" smtClean="0"/>
              <a:t>Chi-Squared Test for Independence</a:t>
            </a:r>
            <a:br>
              <a:rPr lang="en-US" dirty="0" smtClean="0"/>
            </a:br>
            <a:r>
              <a:rPr lang="en-US" dirty="0" smtClean="0"/>
              <a:t>Gender vs. Closeness to High School Friends</a:t>
            </a:r>
            <a:endParaRPr lang="en-US" dirty="0"/>
          </a:p>
        </p:txBody>
      </p:sp>
      <p:sp>
        <p:nvSpPr>
          <p:cNvPr id="6" name="TextBox 5"/>
          <p:cNvSpPr txBox="1"/>
          <p:nvPr/>
        </p:nvSpPr>
        <p:spPr>
          <a:xfrm>
            <a:off x="0" y="1828800"/>
            <a:ext cx="9144000" cy="1846659"/>
          </a:xfrm>
          <a:prstGeom prst="rect">
            <a:avLst/>
          </a:prstGeom>
          <a:noFill/>
        </p:spPr>
        <p:txBody>
          <a:bodyPr wrap="square" rtlCol="0">
            <a:spAutoFit/>
          </a:bodyPr>
          <a:lstStyle/>
          <a:p>
            <a:pPr>
              <a:buNone/>
            </a:pPr>
            <a:r>
              <a:rPr lang="en-US" sz="2400" dirty="0" smtClean="0">
                <a:solidFill>
                  <a:schemeClr val="accent2"/>
                </a:solidFill>
              </a:rPr>
              <a:t>Ho: Gender and being close with your high school friends in 10 years are independent of each other</a:t>
            </a:r>
          </a:p>
          <a:p>
            <a:pPr>
              <a:buNone/>
            </a:pPr>
            <a:r>
              <a:rPr lang="en-US" sz="2400" dirty="0" smtClean="0">
                <a:solidFill>
                  <a:schemeClr val="accent2"/>
                </a:solidFill>
              </a:rPr>
              <a:t>Ha: Gender and being close with your high school friends in 10 years are not independent of each other</a:t>
            </a:r>
          </a:p>
          <a:p>
            <a:endParaRPr lang="en-US" dirty="0"/>
          </a:p>
        </p:txBody>
      </p:sp>
      <p:sp>
        <p:nvSpPr>
          <p:cNvPr id="8" name="Content Placeholder 3"/>
          <p:cNvSpPr>
            <a:spLocks noGrp="1"/>
          </p:cNvSpPr>
          <p:nvPr>
            <p:ph sz="half" idx="1"/>
          </p:nvPr>
        </p:nvSpPr>
        <p:spPr>
          <a:xfrm>
            <a:off x="381000" y="3581400"/>
            <a:ext cx="4038600" cy="2355787"/>
          </a:xfrm>
        </p:spPr>
        <p:txBody>
          <a:bodyPr>
            <a:normAutofit/>
          </a:bodyPr>
          <a:lstStyle/>
          <a:p>
            <a:pPr>
              <a:buNone/>
            </a:pPr>
            <a:r>
              <a:rPr lang="en-US" sz="2400" dirty="0" smtClean="0"/>
              <a:t>1. Categorical Data</a:t>
            </a:r>
          </a:p>
          <a:p>
            <a:pPr>
              <a:buNone/>
            </a:pPr>
            <a:r>
              <a:rPr lang="en-US" sz="2400" dirty="0" smtClean="0"/>
              <a:t>2. SRS</a:t>
            </a:r>
          </a:p>
          <a:p>
            <a:pPr>
              <a:buNone/>
            </a:pPr>
            <a:r>
              <a:rPr lang="en-US" sz="2400" dirty="0" smtClean="0"/>
              <a:t>3. All Expected Cell Counts ≥ 5</a:t>
            </a:r>
            <a:endParaRPr lang="en-US" sz="2400" dirty="0"/>
          </a:p>
        </p:txBody>
      </p:sp>
      <p:sp>
        <p:nvSpPr>
          <p:cNvPr id="9" name="Content Placeholder 4"/>
          <p:cNvSpPr txBox="1">
            <a:spLocks/>
          </p:cNvSpPr>
          <p:nvPr/>
        </p:nvSpPr>
        <p:spPr>
          <a:xfrm>
            <a:off x="4191000" y="3581400"/>
            <a:ext cx="4953000" cy="2660587"/>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Gender and close with friends or not is categorical</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Assumed representative and systematic random sample</a:t>
            </a:r>
          </a:p>
          <a:p>
            <a:pPr marL="365760" lvl="0" indent="-256032">
              <a:spcBef>
                <a:spcPts val="300"/>
              </a:spcBef>
              <a:buClr>
                <a:schemeClr val="accent3"/>
              </a:buCl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t>
            </a:r>
            <a:r>
              <a:rPr lang="en-US" sz="2400" noProof="0" dirty="0" smtClean="0"/>
              <a:t>All expected counts </a:t>
            </a:r>
            <a:r>
              <a:rPr lang="en-US" sz="2400" dirty="0" smtClean="0"/>
              <a:t>≥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Box 9"/>
          <p:cNvSpPr txBox="1"/>
          <p:nvPr/>
        </p:nvSpPr>
        <p:spPr>
          <a:xfrm>
            <a:off x="3276600" y="3276600"/>
            <a:ext cx="1601721" cy="369332"/>
          </a:xfrm>
          <a:prstGeom prst="rect">
            <a:avLst/>
          </a:prstGeom>
          <a:noFill/>
        </p:spPr>
        <p:txBody>
          <a:bodyPr wrap="none" rtlCol="0">
            <a:spAutoFit/>
          </a:bodyPr>
          <a:lstStyle/>
          <a:p>
            <a:r>
              <a:rPr lang="en-US" dirty="0" smtClean="0"/>
              <a:t>State &amp; Check</a:t>
            </a:r>
            <a:endParaRPr lang="en-US" dirty="0"/>
          </a:p>
        </p:txBody>
      </p:sp>
      <p:sp>
        <p:nvSpPr>
          <p:cNvPr id="11" name="TextBox 10"/>
          <p:cNvSpPr txBox="1"/>
          <p:nvPr/>
        </p:nvSpPr>
        <p:spPr>
          <a:xfrm>
            <a:off x="457200" y="6172200"/>
            <a:ext cx="8278228" cy="461665"/>
          </a:xfrm>
          <a:prstGeom prst="rect">
            <a:avLst/>
          </a:prstGeom>
          <a:noFill/>
        </p:spPr>
        <p:txBody>
          <a:bodyPr wrap="none" rtlCol="0">
            <a:spAutoFit/>
          </a:bodyPr>
          <a:lstStyle/>
          <a:p>
            <a:r>
              <a:rPr lang="en-US" sz="2400" dirty="0" smtClean="0"/>
              <a:t>Conditions Met –</a:t>
            </a:r>
            <a:r>
              <a:rPr lang="el-GR" sz="2400" dirty="0" smtClean="0"/>
              <a:t>χ</a:t>
            </a:r>
            <a:r>
              <a:rPr lang="en-US" sz="2400" baseline="30000" dirty="0" smtClean="0"/>
              <a:t>2 </a:t>
            </a:r>
            <a:r>
              <a:rPr lang="en-US" sz="2400" dirty="0" smtClean="0"/>
              <a:t>distribution – </a:t>
            </a:r>
            <a:r>
              <a:rPr lang="el-GR" sz="2400" dirty="0" smtClean="0"/>
              <a:t>χ</a:t>
            </a:r>
            <a:r>
              <a:rPr lang="en-US" sz="2400" baseline="30000" dirty="0" smtClean="0"/>
              <a:t>2 </a:t>
            </a:r>
            <a:r>
              <a:rPr lang="en-US" sz="2400" dirty="0" smtClean="0"/>
              <a:t> Test for Independence</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lstStyle/>
          <a:p>
            <a:r>
              <a:rPr lang="en-US" dirty="0" smtClean="0"/>
              <a:t>Work</a:t>
            </a:r>
            <a:endParaRPr lang="en-US" dirty="0"/>
          </a:p>
        </p:txBody>
      </p:sp>
      <p:sp>
        <p:nvSpPr>
          <p:cNvPr id="5" name="TextBox 4"/>
          <p:cNvSpPr txBox="1"/>
          <p:nvPr/>
        </p:nvSpPr>
        <p:spPr>
          <a:xfrm>
            <a:off x="762000" y="2487573"/>
            <a:ext cx="7696200" cy="4370427"/>
          </a:xfrm>
          <a:prstGeom prst="rect">
            <a:avLst/>
          </a:prstGeom>
          <a:noFill/>
        </p:spPr>
        <p:txBody>
          <a:bodyPr wrap="square" rtlCol="0">
            <a:spAutoFit/>
          </a:bodyPr>
          <a:lstStyle/>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10-11.2)</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11.2 + (27-25.8)</a:t>
            </a:r>
            <a:r>
              <a:rPr lang="en-US" b="1" baseline="100000" dirty="0" smtClean="0">
                <a:latin typeface="Bodoni MT" pitchFamily="18" charset="0"/>
              </a:rPr>
              <a:t> 2</a:t>
            </a:r>
            <a:r>
              <a:rPr lang="en-US" b="1" dirty="0" smtClean="0">
                <a:latin typeface="Bodoni MT" pitchFamily="18" charset="0"/>
              </a:rPr>
              <a:t> / 25.8 . . .</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=.572 </a:t>
            </a:r>
            <a:r>
              <a:rPr lang="en-US" b="1" i="1" dirty="0" err="1" smtClean="0">
                <a:latin typeface="Bodoni MT" pitchFamily="18" charset="0"/>
              </a:rPr>
              <a:t>df</a:t>
            </a:r>
            <a:r>
              <a:rPr lang="en-US" b="1" i="1" dirty="0" smtClean="0">
                <a:latin typeface="Bodoni MT" pitchFamily="18" charset="0"/>
              </a:rPr>
              <a:t>= 1</a:t>
            </a:r>
          </a:p>
          <a:p>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.572) = .45</a:t>
            </a:r>
            <a:endParaRPr lang="en-US" b="1" dirty="0" smtClean="0">
              <a:latin typeface="Bodoni MT" pitchFamily="18" charset="0"/>
            </a:endParaRPr>
          </a:p>
          <a:p>
            <a:endParaRPr lang="en-US" b="1" dirty="0" smtClean="0">
              <a:solidFill>
                <a:schemeClr val="accent3">
                  <a:lumMod val="50000"/>
                </a:schemeClr>
              </a:solidFill>
              <a:latin typeface="Bodoni MT" pitchFamily="18" charset="0"/>
            </a:endParaRPr>
          </a:p>
          <a:p>
            <a:r>
              <a:rPr lang="en-US" sz="2000" b="1" dirty="0" smtClean="0">
                <a:latin typeface="Bodoni MT" pitchFamily="18" charset="0"/>
              </a:rPr>
              <a:t>We fail to reject the Ho because the P value of .45 is greater than the alpha of .05. We have sufficient evidence to conclude that gender and being close with your high school friends in 10 years are independent</a:t>
            </a:r>
            <a:endParaRPr lang="en-US" sz="2000" dirty="0" smtClean="0">
              <a:latin typeface="Bodoni MT" pitchFamily="18" charset="0"/>
            </a:endParaRPr>
          </a:p>
          <a:p>
            <a:endParaRPr lang="en-US" dirty="0" smtClean="0">
              <a:solidFill>
                <a:schemeClr val="accent3">
                  <a:lumMod val="50000"/>
                </a:schemeClr>
              </a:solidFill>
              <a:latin typeface="Bodoni MT" pitchFamily="18" charset="0"/>
            </a:endParaRPr>
          </a:p>
          <a:p>
            <a:endParaRPr lang="en-US" dirty="0"/>
          </a:p>
        </p:txBody>
      </p:sp>
      <p:pic>
        <p:nvPicPr>
          <p:cNvPr id="7" name="Picture 6"/>
          <p:cNvPicPr/>
          <p:nvPr/>
        </p:nvPicPr>
        <p:blipFill>
          <a:blip r:embed="rId2" cstate="print"/>
          <a:srcRect t="10492" b="72459"/>
          <a:stretch>
            <a:fillRect/>
          </a:stretch>
        </p:blipFill>
        <p:spPr bwMode="auto">
          <a:xfrm>
            <a:off x="2209800" y="838200"/>
            <a:ext cx="5867400" cy="14478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762000"/>
            <a:ext cx="8229600" cy="1069848"/>
          </a:xfrm>
        </p:spPr>
        <p:txBody>
          <a:bodyPr/>
          <a:lstStyle/>
          <a:p>
            <a:r>
              <a:rPr lang="en-US" dirty="0" smtClean="0"/>
              <a:t>“How much do you enjoy school?”</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447800" y="1676400"/>
            <a:ext cx="6402917" cy="4610100"/>
          </a:xfrm>
          <a:prstGeom prst="rect">
            <a:avLst/>
          </a:prstGeom>
          <a:noFill/>
          <a:ln w="9525">
            <a:noFill/>
            <a:miter lim="800000"/>
            <a:headEnd/>
            <a:tailEnd/>
          </a:ln>
          <a:effectLst/>
        </p:spPr>
      </p:pic>
      <p:sp>
        <p:nvSpPr>
          <p:cNvPr id="4" name="TextBox 3"/>
          <p:cNvSpPr txBox="1"/>
          <p:nvPr/>
        </p:nvSpPr>
        <p:spPr>
          <a:xfrm>
            <a:off x="2438400" y="3962400"/>
            <a:ext cx="1219200" cy="369332"/>
          </a:xfrm>
          <a:prstGeom prst="rect">
            <a:avLst/>
          </a:prstGeom>
          <a:noFill/>
        </p:spPr>
        <p:txBody>
          <a:bodyPr wrap="square" rtlCol="0">
            <a:spAutoFit/>
          </a:bodyPr>
          <a:lstStyle/>
          <a:p>
            <a:r>
              <a:rPr lang="en-US" dirty="0" smtClean="0"/>
              <a:t>17.2%</a:t>
            </a:r>
            <a:endParaRPr lang="en-US" dirty="0"/>
          </a:p>
        </p:txBody>
      </p:sp>
      <p:sp>
        <p:nvSpPr>
          <p:cNvPr id="5" name="TextBox 4"/>
          <p:cNvSpPr txBox="1"/>
          <p:nvPr/>
        </p:nvSpPr>
        <p:spPr>
          <a:xfrm>
            <a:off x="4191000" y="3124200"/>
            <a:ext cx="1219200" cy="369332"/>
          </a:xfrm>
          <a:prstGeom prst="rect">
            <a:avLst/>
          </a:prstGeom>
          <a:noFill/>
        </p:spPr>
        <p:txBody>
          <a:bodyPr wrap="square" rtlCol="0">
            <a:spAutoFit/>
          </a:bodyPr>
          <a:lstStyle/>
          <a:p>
            <a:r>
              <a:rPr lang="en-US" dirty="0" smtClean="0"/>
              <a:t>34%</a:t>
            </a:r>
            <a:endParaRPr lang="en-US" dirty="0"/>
          </a:p>
        </p:txBody>
      </p:sp>
      <p:sp>
        <p:nvSpPr>
          <p:cNvPr id="6" name="TextBox 5"/>
          <p:cNvSpPr txBox="1"/>
          <p:nvPr/>
        </p:nvSpPr>
        <p:spPr>
          <a:xfrm>
            <a:off x="6248400" y="2133600"/>
            <a:ext cx="1219200" cy="369332"/>
          </a:xfrm>
          <a:prstGeom prst="rect">
            <a:avLst/>
          </a:prstGeom>
          <a:noFill/>
        </p:spPr>
        <p:txBody>
          <a:bodyPr wrap="square" rtlCol="0">
            <a:spAutoFit/>
          </a:bodyPr>
          <a:lstStyle/>
          <a:p>
            <a:r>
              <a:rPr lang="en-US" dirty="0" smtClean="0"/>
              <a:t>48.8%</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a:r>
              <a:rPr lang="en-US" dirty="0" smtClean="0"/>
              <a:t>Chi-Squared Test for Independence</a:t>
            </a:r>
            <a:br>
              <a:rPr lang="en-US" dirty="0" smtClean="0"/>
            </a:br>
            <a:r>
              <a:rPr lang="en-US" dirty="0" smtClean="0"/>
              <a:t>GPA vs. School Enjoyment</a:t>
            </a:r>
            <a:endParaRPr lang="en-US" dirty="0"/>
          </a:p>
        </p:txBody>
      </p:sp>
      <p:sp>
        <p:nvSpPr>
          <p:cNvPr id="6" name="TextBox 5"/>
          <p:cNvSpPr txBox="1"/>
          <p:nvPr/>
        </p:nvSpPr>
        <p:spPr>
          <a:xfrm>
            <a:off x="0" y="1828800"/>
            <a:ext cx="9144000" cy="1107996"/>
          </a:xfrm>
          <a:prstGeom prst="rect">
            <a:avLst/>
          </a:prstGeom>
          <a:noFill/>
        </p:spPr>
        <p:txBody>
          <a:bodyPr wrap="square" rtlCol="0">
            <a:spAutoFit/>
          </a:bodyPr>
          <a:lstStyle/>
          <a:p>
            <a:pPr>
              <a:buNone/>
            </a:pPr>
            <a:r>
              <a:rPr lang="en-US" sz="2400" dirty="0" smtClean="0">
                <a:solidFill>
                  <a:schemeClr val="accent2"/>
                </a:solidFill>
              </a:rPr>
              <a:t>Ho: GPA and school enjoyment are independent of each other</a:t>
            </a:r>
          </a:p>
          <a:p>
            <a:pPr>
              <a:buNone/>
            </a:pPr>
            <a:r>
              <a:rPr lang="en-US" sz="2400" dirty="0" smtClean="0">
                <a:solidFill>
                  <a:schemeClr val="accent2"/>
                </a:solidFill>
              </a:rPr>
              <a:t>Ha: GPA and school enjoyment are not independent of each other</a:t>
            </a:r>
          </a:p>
          <a:p>
            <a:endParaRPr lang="en-US" dirty="0"/>
          </a:p>
        </p:txBody>
      </p:sp>
      <p:sp>
        <p:nvSpPr>
          <p:cNvPr id="8" name="Content Placeholder 3"/>
          <p:cNvSpPr>
            <a:spLocks noGrp="1"/>
          </p:cNvSpPr>
          <p:nvPr>
            <p:ph sz="half" idx="1"/>
          </p:nvPr>
        </p:nvSpPr>
        <p:spPr>
          <a:xfrm>
            <a:off x="381000" y="3200400"/>
            <a:ext cx="4038600" cy="2355787"/>
          </a:xfrm>
        </p:spPr>
        <p:txBody>
          <a:bodyPr>
            <a:normAutofit/>
          </a:bodyPr>
          <a:lstStyle/>
          <a:p>
            <a:pPr>
              <a:buNone/>
            </a:pPr>
            <a:r>
              <a:rPr lang="en-US" sz="2400" dirty="0" smtClean="0"/>
              <a:t>1. Categorical Data</a:t>
            </a:r>
          </a:p>
          <a:p>
            <a:pPr>
              <a:buNone/>
            </a:pPr>
            <a:r>
              <a:rPr lang="en-US" sz="2400" dirty="0" smtClean="0"/>
              <a:t>2. SRS</a:t>
            </a:r>
          </a:p>
          <a:p>
            <a:pPr>
              <a:buNone/>
            </a:pPr>
            <a:r>
              <a:rPr lang="en-US" sz="2400" dirty="0" smtClean="0"/>
              <a:t>3. All Expected Cell Counts ≥ 5</a:t>
            </a:r>
            <a:endParaRPr lang="en-US" sz="2400" dirty="0"/>
          </a:p>
        </p:txBody>
      </p:sp>
      <p:sp>
        <p:nvSpPr>
          <p:cNvPr id="9" name="Content Placeholder 4"/>
          <p:cNvSpPr txBox="1">
            <a:spLocks/>
          </p:cNvSpPr>
          <p:nvPr/>
        </p:nvSpPr>
        <p:spPr>
          <a:xfrm>
            <a:off x="4191000" y="3200400"/>
            <a:ext cx="4953000" cy="2660587"/>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GPA range and school enjoyment are categorical</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Assumed representative and systematic random sample</a:t>
            </a:r>
          </a:p>
          <a:p>
            <a:pPr marL="365760" lvl="0" indent="-256032">
              <a:spcBef>
                <a:spcPts val="300"/>
              </a:spcBef>
              <a:buClr>
                <a:schemeClr val="accent3"/>
              </a:buCl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t>
            </a:r>
            <a:r>
              <a:rPr lang="en-US" sz="2400" noProof="0" dirty="0" smtClean="0"/>
              <a:t>All but one </a:t>
            </a:r>
            <a:r>
              <a:rPr lang="en-US" sz="2400" dirty="0" smtClean="0"/>
              <a:t>≥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Box 9"/>
          <p:cNvSpPr txBox="1"/>
          <p:nvPr/>
        </p:nvSpPr>
        <p:spPr>
          <a:xfrm>
            <a:off x="3276600" y="2819400"/>
            <a:ext cx="1601721" cy="369332"/>
          </a:xfrm>
          <a:prstGeom prst="rect">
            <a:avLst/>
          </a:prstGeom>
          <a:noFill/>
        </p:spPr>
        <p:txBody>
          <a:bodyPr wrap="none" rtlCol="0">
            <a:spAutoFit/>
          </a:bodyPr>
          <a:lstStyle/>
          <a:p>
            <a:r>
              <a:rPr lang="en-US" dirty="0" smtClean="0"/>
              <a:t>State &amp; Check</a:t>
            </a:r>
            <a:endParaRPr lang="en-US" dirty="0"/>
          </a:p>
        </p:txBody>
      </p:sp>
      <p:sp>
        <p:nvSpPr>
          <p:cNvPr id="11" name="TextBox 10"/>
          <p:cNvSpPr txBox="1"/>
          <p:nvPr/>
        </p:nvSpPr>
        <p:spPr>
          <a:xfrm>
            <a:off x="457200" y="5715000"/>
            <a:ext cx="8278228" cy="461665"/>
          </a:xfrm>
          <a:prstGeom prst="rect">
            <a:avLst/>
          </a:prstGeom>
          <a:noFill/>
        </p:spPr>
        <p:txBody>
          <a:bodyPr wrap="none" rtlCol="0">
            <a:spAutoFit/>
          </a:bodyPr>
          <a:lstStyle/>
          <a:p>
            <a:r>
              <a:rPr lang="en-US" sz="2400" dirty="0" smtClean="0"/>
              <a:t>Conditions Met –</a:t>
            </a:r>
            <a:r>
              <a:rPr lang="el-GR" sz="2400" dirty="0" smtClean="0"/>
              <a:t>χ</a:t>
            </a:r>
            <a:r>
              <a:rPr lang="en-US" sz="2400" baseline="30000" dirty="0" smtClean="0"/>
              <a:t>2 </a:t>
            </a:r>
            <a:r>
              <a:rPr lang="en-US" sz="2400" dirty="0" smtClean="0"/>
              <a:t>distribution – </a:t>
            </a:r>
            <a:r>
              <a:rPr lang="el-GR" sz="2400" dirty="0" smtClean="0"/>
              <a:t>χ</a:t>
            </a:r>
            <a:r>
              <a:rPr lang="en-US" sz="2400" baseline="30000" dirty="0" smtClean="0"/>
              <a:t>2 </a:t>
            </a:r>
            <a:r>
              <a:rPr lang="en-US" sz="2400" dirty="0" smtClean="0"/>
              <a:t> Test for Independence</a:t>
            </a: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Work</a:t>
            </a:r>
            <a:endParaRPr lang="en-US" dirty="0"/>
          </a:p>
        </p:txBody>
      </p:sp>
      <p:pic>
        <p:nvPicPr>
          <p:cNvPr id="4" name="Picture 3"/>
          <p:cNvPicPr/>
          <p:nvPr/>
        </p:nvPicPr>
        <p:blipFill>
          <a:blip r:embed="rId2" cstate="print"/>
          <a:srcRect t="10989" r="35897" b="67033"/>
          <a:stretch>
            <a:fillRect/>
          </a:stretch>
        </p:blipFill>
        <p:spPr bwMode="auto">
          <a:xfrm>
            <a:off x="3657600" y="685800"/>
            <a:ext cx="5257800" cy="2133600"/>
          </a:xfrm>
          <a:prstGeom prst="rect">
            <a:avLst/>
          </a:prstGeom>
          <a:noFill/>
          <a:ln w="9525">
            <a:noFill/>
            <a:miter lim="800000"/>
            <a:headEnd/>
            <a:tailEnd/>
          </a:ln>
        </p:spPr>
      </p:pic>
      <p:sp>
        <p:nvSpPr>
          <p:cNvPr id="5" name="TextBox 4"/>
          <p:cNvSpPr txBox="1"/>
          <p:nvPr/>
        </p:nvSpPr>
        <p:spPr>
          <a:xfrm>
            <a:off x="838200" y="2362200"/>
            <a:ext cx="7696200" cy="4370427"/>
          </a:xfrm>
          <a:prstGeom prst="rect">
            <a:avLst/>
          </a:prstGeom>
          <a:noFill/>
        </p:spPr>
        <p:txBody>
          <a:bodyPr wrap="square" rtlCol="0">
            <a:spAutoFit/>
          </a:bodyPr>
          <a:lstStyle/>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3-3.4)</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3.4+ (17-14.9)</a:t>
            </a:r>
            <a:r>
              <a:rPr lang="en-US" b="1" baseline="100000" dirty="0" smtClean="0">
                <a:latin typeface="Bodoni MT" pitchFamily="18" charset="0"/>
              </a:rPr>
              <a:t> 2</a:t>
            </a:r>
            <a:r>
              <a:rPr lang="en-US" b="1" dirty="0" smtClean="0">
                <a:latin typeface="Bodoni MT" pitchFamily="18" charset="0"/>
              </a:rPr>
              <a:t> / 14.9 . . .</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=2.03       </a:t>
            </a:r>
            <a:r>
              <a:rPr lang="en-US" b="1" i="1" dirty="0" err="1" smtClean="0">
                <a:latin typeface="Bodoni MT" pitchFamily="18" charset="0"/>
              </a:rPr>
              <a:t>df</a:t>
            </a:r>
            <a:r>
              <a:rPr lang="en-US" b="1" i="1" dirty="0" smtClean="0">
                <a:latin typeface="Bodoni MT" pitchFamily="18" charset="0"/>
              </a:rPr>
              <a:t>= 4</a:t>
            </a:r>
          </a:p>
          <a:p>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2.03) = .73</a:t>
            </a:r>
            <a:endParaRPr lang="en-US" b="1" dirty="0" smtClean="0">
              <a:latin typeface="Bodoni MT" pitchFamily="18" charset="0"/>
            </a:endParaRPr>
          </a:p>
          <a:p>
            <a:endParaRPr lang="en-US" b="1" dirty="0" smtClean="0">
              <a:solidFill>
                <a:schemeClr val="accent3">
                  <a:lumMod val="50000"/>
                </a:schemeClr>
              </a:solidFill>
              <a:latin typeface="Bodoni MT" pitchFamily="18" charset="0"/>
            </a:endParaRPr>
          </a:p>
          <a:p>
            <a:r>
              <a:rPr lang="en-US" sz="2000" b="1" dirty="0" smtClean="0">
                <a:latin typeface="Bodoni MT" pitchFamily="18" charset="0"/>
              </a:rPr>
              <a:t>We fail to reject the Ho because the P value of .73 is greater than the alpha of .05. We have sufficient evidence to conclude that GPA and How Much you enjoy school are independent. </a:t>
            </a:r>
            <a:endParaRPr lang="en-US" sz="2000" dirty="0" smtClean="0">
              <a:latin typeface="Bodoni MT" pitchFamily="18" charset="0"/>
            </a:endParaRPr>
          </a:p>
          <a:p>
            <a:endParaRPr lang="en-US" dirty="0" smtClean="0">
              <a:solidFill>
                <a:schemeClr val="accent3">
                  <a:lumMod val="50000"/>
                </a:schemeClr>
              </a:solidFill>
              <a:latin typeface="Bodoni MT" pitchFamily="18" charset="0"/>
            </a:endParaRP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762000"/>
            <a:ext cx="8229600" cy="1069848"/>
          </a:xfrm>
        </p:spPr>
        <p:txBody>
          <a:bodyPr>
            <a:normAutofit fontScale="90000"/>
          </a:bodyPr>
          <a:lstStyle/>
          <a:p>
            <a:r>
              <a:rPr lang="en-US" dirty="0" smtClean="0"/>
              <a:t>“What type of schooling have you received?”</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0" y="1828800"/>
            <a:ext cx="5486400" cy="4740676"/>
          </a:xfrm>
          <a:prstGeom prst="rect">
            <a:avLst/>
          </a:prstGeom>
          <a:noFill/>
          <a:ln w="9525">
            <a:noFill/>
            <a:miter lim="800000"/>
            <a:headEnd/>
            <a:tailEnd/>
          </a:ln>
          <a:effectLst/>
        </p:spPr>
      </p:pic>
      <p:sp>
        <p:nvSpPr>
          <p:cNvPr id="4" name="TextBox 3"/>
          <p:cNvSpPr txBox="1"/>
          <p:nvPr/>
        </p:nvSpPr>
        <p:spPr>
          <a:xfrm>
            <a:off x="5257800" y="2133600"/>
            <a:ext cx="1066800" cy="369332"/>
          </a:xfrm>
          <a:prstGeom prst="rect">
            <a:avLst/>
          </a:prstGeom>
          <a:noFill/>
        </p:spPr>
        <p:txBody>
          <a:bodyPr wrap="square" rtlCol="0">
            <a:spAutoFit/>
          </a:bodyPr>
          <a:lstStyle/>
          <a:p>
            <a:r>
              <a:rPr lang="en-US" dirty="0" smtClean="0"/>
              <a:t>73.21%</a:t>
            </a:r>
            <a:endParaRPr lang="en-US" dirty="0"/>
          </a:p>
        </p:txBody>
      </p:sp>
      <p:sp>
        <p:nvSpPr>
          <p:cNvPr id="6" name="TextBox 5"/>
          <p:cNvSpPr txBox="1"/>
          <p:nvPr/>
        </p:nvSpPr>
        <p:spPr>
          <a:xfrm>
            <a:off x="2743200" y="4191000"/>
            <a:ext cx="1066800" cy="369332"/>
          </a:xfrm>
          <a:prstGeom prst="rect">
            <a:avLst/>
          </a:prstGeom>
          <a:noFill/>
        </p:spPr>
        <p:txBody>
          <a:bodyPr wrap="square" rtlCol="0">
            <a:spAutoFit/>
          </a:bodyPr>
          <a:lstStyle/>
          <a:p>
            <a:r>
              <a:rPr lang="en-US" dirty="0" smtClean="0"/>
              <a:t>26.79%</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066800"/>
          </a:xfrm>
        </p:spPr>
        <p:txBody>
          <a:bodyPr>
            <a:normAutofit/>
          </a:bodyPr>
          <a:lstStyle/>
          <a:p>
            <a:r>
              <a:rPr lang="en-US" dirty="0" smtClean="0"/>
              <a:t>Chi-Squared Test for Independence</a:t>
            </a:r>
            <a:endParaRPr lang="en-US" dirty="0"/>
          </a:p>
        </p:txBody>
      </p:sp>
      <p:sp>
        <p:nvSpPr>
          <p:cNvPr id="3" name="Content Placeholder 2"/>
          <p:cNvSpPr>
            <a:spLocks noGrp="1"/>
          </p:cNvSpPr>
          <p:nvPr>
            <p:ph idx="1"/>
          </p:nvPr>
        </p:nvSpPr>
        <p:spPr>
          <a:xfrm>
            <a:off x="457200" y="1600200"/>
            <a:ext cx="8229600" cy="493776"/>
          </a:xfrm>
        </p:spPr>
        <p:txBody>
          <a:bodyPr>
            <a:normAutofit lnSpcReduction="10000"/>
          </a:bodyPr>
          <a:lstStyle/>
          <a:p>
            <a:r>
              <a:rPr lang="en-US" dirty="0" smtClean="0"/>
              <a:t>Public/Private </a:t>
            </a:r>
            <a:r>
              <a:rPr lang="en-US" dirty="0" smtClean="0"/>
              <a:t>HS vs</a:t>
            </a:r>
            <a:r>
              <a:rPr lang="en-US" dirty="0" smtClean="0"/>
              <a:t>. School Enjoyment</a:t>
            </a:r>
            <a:endParaRPr lang="en-US" dirty="0"/>
          </a:p>
        </p:txBody>
      </p:sp>
      <p:sp>
        <p:nvSpPr>
          <p:cNvPr id="4" name="Rectangle 3"/>
          <p:cNvSpPr/>
          <p:nvPr/>
        </p:nvSpPr>
        <p:spPr>
          <a:xfrm>
            <a:off x="0" y="2286000"/>
            <a:ext cx="9144000" cy="1477328"/>
          </a:xfrm>
          <a:prstGeom prst="rect">
            <a:avLst/>
          </a:prstGeom>
        </p:spPr>
        <p:txBody>
          <a:bodyPr wrap="square">
            <a:spAutoFit/>
          </a:bodyPr>
          <a:lstStyle/>
          <a:p>
            <a:pPr>
              <a:buNone/>
            </a:pPr>
            <a:r>
              <a:rPr lang="en-US" dirty="0" smtClean="0">
                <a:solidFill>
                  <a:schemeClr val="accent2"/>
                </a:solidFill>
              </a:rPr>
              <a:t>Ho: Public and Private School attendance and school enjoyment are independent of each other</a:t>
            </a:r>
          </a:p>
          <a:p>
            <a:pPr>
              <a:buNone/>
            </a:pPr>
            <a:r>
              <a:rPr lang="en-US" dirty="0" smtClean="0">
                <a:solidFill>
                  <a:schemeClr val="accent2"/>
                </a:solidFill>
              </a:rPr>
              <a:t>Ha: Public and Private School attendance and school enjoyment are not independent of each other</a:t>
            </a:r>
          </a:p>
          <a:p>
            <a:endParaRPr lang="en-US" dirty="0"/>
          </a:p>
        </p:txBody>
      </p:sp>
      <p:sp>
        <p:nvSpPr>
          <p:cNvPr id="6" name="Content Placeholder 3"/>
          <p:cNvSpPr txBox="1">
            <a:spLocks/>
          </p:cNvSpPr>
          <p:nvPr/>
        </p:nvSpPr>
        <p:spPr>
          <a:xfrm>
            <a:off x="304800" y="3962400"/>
            <a:ext cx="4038600" cy="2355787"/>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Categorical Data</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SRS</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All Expected cell counts ≥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4"/>
          <p:cNvSpPr txBox="1">
            <a:spLocks/>
          </p:cNvSpPr>
          <p:nvPr/>
        </p:nvSpPr>
        <p:spPr>
          <a:xfrm>
            <a:off x="4191000" y="3733800"/>
            <a:ext cx="4953000" cy="2660587"/>
          </a:xfrm>
          <a:prstGeom prst="rect">
            <a:avLst/>
          </a:prstGeom>
        </p:spPr>
        <p:txBody>
          <a:bodyPr>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1. </a:t>
            </a:r>
            <a:r>
              <a:rPr lang="en-US" sz="2400" dirty="0" smtClean="0"/>
              <a:t>Type of school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and school enjoyment are categorical</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2. Assumed representative and systematic random sample</a:t>
            </a:r>
          </a:p>
          <a:p>
            <a:pPr marL="365760" lvl="0" indent="-256032">
              <a:spcBef>
                <a:spcPts val="300"/>
              </a:spcBef>
              <a:buClr>
                <a:schemeClr val="accent3"/>
              </a:buCl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3. </a:t>
            </a:r>
            <a:r>
              <a:rPr lang="en-US" sz="2400" noProof="0" dirty="0" smtClean="0"/>
              <a:t>All but one cell count </a:t>
            </a:r>
            <a:r>
              <a:rPr lang="en-US" sz="2400" dirty="0" smtClean="0"/>
              <a:t>≥ 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3429000" y="3276600"/>
            <a:ext cx="1601721" cy="369332"/>
          </a:xfrm>
          <a:prstGeom prst="rect">
            <a:avLst/>
          </a:prstGeom>
          <a:noFill/>
        </p:spPr>
        <p:txBody>
          <a:bodyPr wrap="none" rtlCol="0">
            <a:spAutoFit/>
          </a:bodyPr>
          <a:lstStyle/>
          <a:p>
            <a:r>
              <a:rPr lang="en-US" dirty="0" smtClean="0"/>
              <a:t>State &amp; Check</a:t>
            </a:r>
            <a:endParaRPr lang="en-US" dirty="0"/>
          </a:p>
        </p:txBody>
      </p:sp>
      <p:sp>
        <p:nvSpPr>
          <p:cNvPr id="9" name="TextBox 8"/>
          <p:cNvSpPr txBox="1"/>
          <p:nvPr/>
        </p:nvSpPr>
        <p:spPr>
          <a:xfrm>
            <a:off x="533400" y="5943600"/>
            <a:ext cx="8278228" cy="461665"/>
          </a:xfrm>
          <a:prstGeom prst="rect">
            <a:avLst/>
          </a:prstGeom>
          <a:noFill/>
        </p:spPr>
        <p:txBody>
          <a:bodyPr wrap="none" rtlCol="0">
            <a:spAutoFit/>
          </a:bodyPr>
          <a:lstStyle/>
          <a:p>
            <a:r>
              <a:rPr lang="en-US" sz="2400" dirty="0" smtClean="0"/>
              <a:t>Conditions Met –</a:t>
            </a:r>
            <a:r>
              <a:rPr lang="el-GR" sz="2400" dirty="0" smtClean="0"/>
              <a:t>χ</a:t>
            </a:r>
            <a:r>
              <a:rPr lang="en-US" sz="2400" baseline="30000" dirty="0" smtClean="0"/>
              <a:t>2 </a:t>
            </a:r>
            <a:r>
              <a:rPr lang="en-US" sz="2400" dirty="0" smtClean="0"/>
              <a:t>distribution – </a:t>
            </a:r>
            <a:r>
              <a:rPr lang="el-GR" sz="2400" dirty="0" smtClean="0"/>
              <a:t>χ</a:t>
            </a:r>
            <a:r>
              <a:rPr lang="en-US" sz="2400" baseline="30000" dirty="0" smtClean="0"/>
              <a:t>2 </a:t>
            </a:r>
            <a:r>
              <a:rPr lang="en-US" sz="2400" dirty="0" smtClean="0"/>
              <a:t> Test for Independence</a:t>
            </a:r>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066800"/>
          </a:xfrm>
        </p:spPr>
        <p:txBody>
          <a:bodyPr/>
          <a:lstStyle/>
          <a:p>
            <a:r>
              <a:rPr lang="en-US" dirty="0" smtClean="0"/>
              <a:t>Work</a:t>
            </a:r>
            <a:endParaRPr lang="en-US" dirty="0"/>
          </a:p>
        </p:txBody>
      </p:sp>
      <p:sp>
        <p:nvSpPr>
          <p:cNvPr id="4" name="Content Placeholder 3"/>
          <p:cNvSpPr txBox="1">
            <a:spLocks noGrp="1"/>
          </p:cNvSpPr>
          <p:nvPr>
            <p:ph idx="1"/>
          </p:nvPr>
        </p:nvSpPr>
        <p:spPr>
          <a:xfrm>
            <a:off x="0" y="1676400"/>
            <a:ext cx="5486400" cy="4101123"/>
          </a:xfrm>
          <a:prstGeom prst="rect">
            <a:avLst/>
          </a:prstGeom>
          <a:noFill/>
        </p:spPr>
        <p:txBody>
          <a:bodyPr wrap="square" rtlCol="0">
            <a:spAutoFit/>
          </a:bodyPr>
          <a:lstStyle/>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a:t>
            </a:r>
            <a:r>
              <a:rPr lang="en-US" b="1" dirty="0" err="1" smtClean="0">
                <a:latin typeface="Bodoni MT" pitchFamily="18" charset="0"/>
              </a:rPr>
              <a:t>obs</a:t>
            </a:r>
            <a:r>
              <a:rPr lang="en-US" b="1" dirty="0" smtClean="0">
                <a:latin typeface="Bodoni MT" pitchFamily="18" charset="0"/>
              </a:rPr>
              <a:t>-exp)</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exp</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 ∑ (</a:t>
            </a:r>
            <a:r>
              <a:rPr lang="en-US" b="1" dirty="0" smtClean="0">
                <a:latin typeface="Bodoni MT" pitchFamily="18" charset="0"/>
              </a:rPr>
              <a:t>20-18.3)</a:t>
            </a:r>
            <a:r>
              <a:rPr lang="en-US" b="1" baseline="100000" dirty="0" smtClean="0">
                <a:latin typeface="Bodoni MT" pitchFamily="18" charset="0"/>
              </a:rPr>
              <a:t>2</a:t>
            </a:r>
            <a:r>
              <a:rPr lang="en-US" sz="2000" b="1" dirty="0" smtClean="0">
                <a:latin typeface="Bodoni MT" pitchFamily="18" charset="0"/>
              </a:rPr>
              <a:t>/</a:t>
            </a:r>
            <a:r>
              <a:rPr lang="en-US" b="1" dirty="0" smtClean="0">
                <a:latin typeface="Bodoni MT" pitchFamily="18" charset="0"/>
              </a:rPr>
              <a:t> 18.3+ (7-8.7)</a:t>
            </a:r>
            <a:r>
              <a:rPr lang="en-US" b="1" baseline="100000" dirty="0" smtClean="0">
                <a:latin typeface="Bodoni MT" pitchFamily="18" charset="0"/>
              </a:rPr>
              <a:t>2</a:t>
            </a:r>
            <a:r>
              <a:rPr lang="en-US" b="1" dirty="0" smtClean="0">
                <a:latin typeface="Bodoni MT" pitchFamily="18" charset="0"/>
              </a:rPr>
              <a:t> / 8.7 . . .</a:t>
            </a:r>
          </a:p>
          <a:p>
            <a:r>
              <a:rPr lang="en-US" sz="4400" b="1" i="1" dirty="0" smtClean="0">
                <a:latin typeface="Bodoni MT" pitchFamily="18" charset="0"/>
              </a:rPr>
              <a:t>x</a:t>
            </a:r>
            <a:r>
              <a:rPr lang="en-US" b="1" i="1" baseline="100000" dirty="0" smtClean="0">
                <a:latin typeface="Bodoni MT" pitchFamily="18" charset="0"/>
              </a:rPr>
              <a:t>2</a:t>
            </a:r>
            <a:r>
              <a:rPr lang="en-US" b="1" i="1" dirty="0" smtClean="0">
                <a:latin typeface="Bodoni MT" pitchFamily="18" charset="0"/>
              </a:rPr>
              <a:t>  =1.364       </a:t>
            </a:r>
            <a:r>
              <a:rPr lang="en-US" b="1" i="1" dirty="0" err="1" smtClean="0">
                <a:latin typeface="Bodoni MT" pitchFamily="18" charset="0"/>
              </a:rPr>
              <a:t>df</a:t>
            </a:r>
            <a:r>
              <a:rPr lang="en-US" b="1" i="1" dirty="0" smtClean="0">
                <a:latin typeface="Bodoni MT" pitchFamily="18" charset="0"/>
              </a:rPr>
              <a:t>= 2</a:t>
            </a:r>
          </a:p>
          <a:p>
            <a:r>
              <a:rPr lang="en-US" b="1" i="1" dirty="0" smtClean="0">
                <a:latin typeface="Bodoni MT" pitchFamily="18" charset="0"/>
              </a:rPr>
              <a:t>P(</a:t>
            </a:r>
            <a:r>
              <a:rPr lang="en-US" sz="3200" b="1" i="1" dirty="0" smtClean="0">
                <a:latin typeface="Bodoni MT" pitchFamily="18" charset="0"/>
              </a:rPr>
              <a:t>x</a:t>
            </a:r>
            <a:r>
              <a:rPr lang="en-US" sz="1200" b="1" i="1" baseline="100000" dirty="0" smtClean="0">
                <a:latin typeface="Bodoni MT" pitchFamily="18" charset="0"/>
              </a:rPr>
              <a:t>2</a:t>
            </a:r>
            <a:r>
              <a:rPr lang="en-US" sz="1200" b="1" i="1" dirty="0" smtClean="0">
                <a:latin typeface="Bodoni MT" pitchFamily="18" charset="0"/>
              </a:rPr>
              <a:t> </a:t>
            </a:r>
            <a:r>
              <a:rPr lang="en-US" b="1" i="1" dirty="0" smtClean="0">
                <a:latin typeface="Bodoni MT" pitchFamily="18" charset="0"/>
              </a:rPr>
              <a:t> &gt; 1.364 ) = .51</a:t>
            </a:r>
            <a:endParaRPr lang="en-US" b="1" dirty="0" smtClean="0">
              <a:latin typeface="Bodoni MT" pitchFamily="18" charset="0"/>
            </a:endParaRPr>
          </a:p>
          <a:p>
            <a:endParaRPr lang="en-US" b="1" dirty="0" smtClean="0">
              <a:solidFill>
                <a:schemeClr val="accent3">
                  <a:lumMod val="50000"/>
                </a:schemeClr>
              </a:solidFill>
              <a:latin typeface="Bodoni MT" pitchFamily="18" charset="0"/>
            </a:endParaRPr>
          </a:p>
          <a:p>
            <a:endParaRPr lang="en-US" dirty="0"/>
          </a:p>
        </p:txBody>
      </p:sp>
      <p:pic>
        <p:nvPicPr>
          <p:cNvPr id="5" name="Picture 4"/>
          <p:cNvPicPr/>
          <p:nvPr/>
        </p:nvPicPr>
        <p:blipFill>
          <a:blip r:embed="rId2" cstate="print"/>
          <a:srcRect t="10811" r="10000" b="67568"/>
          <a:stretch>
            <a:fillRect/>
          </a:stretch>
        </p:blipFill>
        <p:spPr bwMode="auto">
          <a:xfrm>
            <a:off x="533400" y="5029200"/>
            <a:ext cx="8229600" cy="1676400"/>
          </a:xfrm>
          <a:prstGeom prst="rect">
            <a:avLst/>
          </a:prstGeom>
          <a:noFill/>
          <a:ln w="9525">
            <a:noFill/>
            <a:miter lim="800000"/>
            <a:headEnd/>
            <a:tailEnd/>
          </a:ln>
        </p:spPr>
      </p:pic>
      <p:sp>
        <p:nvSpPr>
          <p:cNvPr id="6" name="TextBox 5"/>
          <p:cNvSpPr txBox="1"/>
          <p:nvPr/>
        </p:nvSpPr>
        <p:spPr>
          <a:xfrm>
            <a:off x="5334000" y="1676400"/>
            <a:ext cx="3505200" cy="2339102"/>
          </a:xfrm>
          <a:prstGeom prst="rect">
            <a:avLst/>
          </a:prstGeom>
          <a:noFill/>
        </p:spPr>
        <p:txBody>
          <a:bodyPr wrap="square" rtlCol="0">
            <a:spAutoFit/>
          </a:bodyPr>
          <a:lstStyle/>
          <a:p>
            <a:r>
              <a:rPr lang="en-US" sz="1600" b="1" dirty="0" smtClean="0"/>
              <a:t>We fail to reject the Ho because the P value of .51 is greater than the alpha of .05. We have sufficient evidence to conclude that : Public and Private School attendance and school enjoyment are independent of each other</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Overall Conclusions</a:t>
            </a:r>
            <a:endParaRPr lang="en-US" dirty="0"/>
          </a:p>
        </p:txBody>
      </p:sp>
      <p:sp>
        <p:nvSpPr>
          <p:cNvPr id="3" name="Content Placeholder 2"/>
          <p:cNvSpPr>
            <a:spLocks noGrp="1"/>
          </p:cNvSpPr>
          <p:nvPr>
            <p:ph idx="1"/>
          </p:nvPr>
        </p:nvSpPr>
        <p:spPr>
          <a:xfrm>
            <a:off x="457200" y="1828800"/>
            <a:ext cx="8229600" cy="4745736"/>
          </a:xfrm>
        </p:spPr>
        <p:txBody>
          <a:bodyPr>
            <a:normAutofit fontScale="92500" lnSpcReduction="10000"/>
          </a:bodyPr>
          <a:lstStyle/>
          <a:p>
            <a:r>
              <a:rPr lang="en-US" dirty="0" smtClean="0"/>
              <a:t>In all of our tests, we didn’t find a correlation between any measurements of academic ability or other variables and opinions about school or  aspects of your education. We believe that most of the survey respondents were fairly similar in nature and therefore, we did not find major differences in the answers. This is due to common mediums used to obtain responses (our college </a:t>
            </a:r>
            <a:r>
              <a:rPr lang="en-US" dirty="0" err="1" smtClean="0"/>
              <a:t>facebook</a:t>
            </a:r>
            <a:r>
              <a:rPr lang="en-US" dirty="0" smtClean="0"/>
              <a:t> groups and </a:t>
            </a:r>
            <a:r>
              <a:rPr lang="en-US" dirty="0" err="1" smtClean="0"/>
              <a:t>facebook</a:t>
            </a:r>
            <a:r>
              <a:rPr lang="en-US" dirty="0" smtClean="0"/>
              <a:t> statuses). We would have liked to have surveyed a more diverse sample of students that would give us more results to analyze. If possible, we would like to reach people through other places, rather than relying only on </a:t>
            </a:r>
            <a:r>
              <a:rPr lang="en-US" dirty="0" err="1" smtClean="0"/>
              <a:t>facebook</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Description of Project</a:t>
            </a:r>
            <a:endParaRPr lang="en-US" dirty="0"/>
          </a:p>
        </p:txBody>
      </p:sp>
      <p:sp>
        <p:nvSpPr>
          <p:cNvPr id="3" name="Content Placeholder 2"/>
          <p:cNvSpPr>
            <a:spLocks noGrp="1"/>
          </p:cNvSpPr>
          <p:nvPr>
            <p:ph idx="1"/>
          </p:nvPr>
        </p:nvSpPr>
        <p:spPr>
          <a:xfrm>
            <a:off x="228600" y="1447800"/>
            <a:ext cx="8229600" cy="4325112"/>
          </a:xfrm>
        </p:spPr>
        <p:txBody>
          <a:bodyPr>
            <a:normAutofit fontScale="85000" lnSpcReduction="10000"/>
          </a:bodyPr>
          <a:lstStyle/>
          <a:p>
            <a:r>
              <a:rPr lang="en-US" dirty="0" smtClean="0"/>
              <a:t>We wanted to see whether there is a relationship between  certain variables like academic performance, school type, and gender versus opinions about school and aspects of your education</a:t>
            </a:r>
          </a:p>
          <a:p>
            <a:r>
              <a:rPr lang="en-US" dirty="0" smtClean="0"/>
              <a:t>Created a survey asking a number of questions about school performance and opinion</a:t>
            </a:r>
          </a:p>
          <a:p>
            <a:pPr lvl="1"/>
            <a:r>
              <a:rPr lang="en-US" dirty="0" smtClean="0"/>
              <a:t>Conducted from 5/27 – 6/1</a:t>
            </a:r>
          </a:p>
          <a:p>
            <a:r>
              <a:rPr lang="en-US" dirty="0" smtClean="0"/>
              <a:t>Posted survey on </a:t>
            </a:r>
            <a:r>
              <a:rPr lang="en-US" dirty="0" err="1" smtClean="0"/>
              <a:t>Facebook</a:t>
            </a:r>
            <a:r>
              <a:rPr lang="en-US" dirty="0" smtClean="0"/>
              <a:t> on different academic pages</a:t>
            </a:r>
          </a:p>
          <a:p>
            <a:pPr lvl="1"/>
            <a:r>
              <a:rPr lang="en-US" dirty="0" smtClean="0"/>
              <a:t>College pages of three group members</a:t>
            </a:r>
          </a:p>
          <a:p>
            <a:pPr lvl="1"/>
            <a:r>
              <a:rPr lang="en-US" dirty="0" smtClean="0"/>
              <a:t>General </a:t>
            </a:r>
            <a:r>
              <a:rPr lang="en-US" dirty="0" err="1" smtClean="0"/>
              <a:t>facebook</a:t>
            </a:r>
            <a:r>
              <a:rPr lang="en-US" dirty="0" smtClean="0"/>
              <a:t> status</a:t>
            </a:r>
          </a:p>
          <a:p>
            <a:r>
              <a:rPr lang="en-US" dirty="0" smtClean="0"/>
              <a:t>168 people responded to our survey</a:t>
            </a:r>
          </a:p>
          <a:p>
            <a:pPr lvl="1"/>
            <a:r>
              <a:rPr lang="en-US" dirty="0" smtClean="0"/>
              <a:t>56 people chosen with systematic procedure</a:t>
            </a:r>
          </a:p>
          <a:p>
            <a:endParaRPr lang="en-US" dirty="0" smtClean="0"/>
          </a:p>
        </p:txBody>
      </p:sp>
      <p:pic>
        <p:nvPicPr>
          <p:cNvPr id="22530" name="Picture 2" descr="http://thenextweb.com/socialmedia/files/2011/04/Facebook-Logo.png"/>
          <p:cNvPicPr>
            <a:picLocks noChangeAspect="1" noChangeArrowheads="1"/>
          </p:cNvPicPr>
          <p:nvPr/>
        </p:nvPicPr>
        <p:blipFill>
          <a:blip r:embed="rId2" cstate="print"/>
          <a:srcRect/>
          <a:stretch>
            <a:fillRect/>
          </a:stretch>
        </p:blipFill>
        <p:spPr bwMode="auto">
          <a:xfrm>
            <a:off x="7315201" y="5029200"/>
            <a:ext cx="1828799" cy="18288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to population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Based on our data, high school students’ academic ability does not have an impact on your enjoyment of school or your opinions of school. Also, your gender does not impact your achievement in school or opinions of school. Therefore, we think students should not worry about the factors that impact their academic careers, and focus more on you as an individual and your goals. Basically, we can say that all students have the power to achieve at the highest level, and regardless of your opinions or enjoyment of school, you can be successful.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and Error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Voluntary response bias- Our data reflected a discrepancy in gender </a:t>
            </a:r>
          </a:p>
          <a:p>
            <a:pPr lvl="1"/>
            <a:r>
              <a:rPr lang="en-US" dirty="0" smtClean="0"/>
              <a:t>S</a:t>
            </a:r>
            <a:r>
              <a:rPr lang="en-US" dirty="0" smtClean="0"/>
              <a:t>ignificant </a:t>
            </a:r>
            <a:r>
              <a:rPr lang="en-US" dirty="0" smtClean="0"/>
              <a:t>amount of George Washington University students </a:t>
            </a:r>
            <a:r>
              <a:rPr lang="en-US" dirty="0" smtClean="0"/>
              <a:t>responded</a:t>
            </a:r>
            <a:endParaRPr lang="en-US" dirty="0" smtClean="0"/>
          </a:p>
          <a:p>
            <a:pPr lvl="1"/>
            <a:r>
              <a:rPr lang="en-US" dirty="0" smtClean="0"/>
              <a:t>Not so much University of Pittsburgh or James Madison University</a:t>
            </a:r>
          </a:p>
          <a:p>
            <a:pPr lvl="1"/>
            <a:r>
              <a:rPr lang="en-US" dirty="0" smtClean="0"/>
              <a:t>The three schools are not an adequate representation of college-bound seniors</a:t>
            </a:r>
          </a:p>
          <a:p>
            <a:r>
              <a:rPr lang="en-US" dirty="0" smtClean="0"/>
              <a:t>Under coverage bias- Not everyone has </a:t>
            </a:r>
            <a:r>
              <a:rPr lang="en-US" dirty="0" err="1" smtClean="0"/>
              <a:t>Facebook</a:t>
            </a:r>
            <a:endParaRPr lang="en-US" dirty="0" smtClean="0"/>
          </a:p>
          <a:p>
            <a:pPr lvl="1"/>
            <a:r>
              <a:rPr lang="en-US" dirty="0" smtClean="0"/>
              <a:t>Of those who have </a:t>
            </a:r>
            <a:r>
              <a:rPr lang="en-US" dirty="0" err="1" smtClean="0"/>
              <a:t>Facebook</a:t>
            </a:r>
            <a:r>
              <a:rPr lang="en-US" dirty="0" smtClean="0"/>
              <a:t>, some people may not be ‘friends’ with us, therefore where not exposed to the survey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and Error cont.</a:t>
            </a:r>
            <a:endParaRPr lang="en-US" dirty="0"/>
          </a:p>
        </p:txBody>
      </p:sp>
      <p:sp>
        <p:nvSpPr>
          <p:cNvPr id="3" name="Content Placeholder 2"/>
          <p:cNvSpPr>
            <a:spLocks noGrp="1"/>
          </p:cNvSpPr>
          <p:nvPr>
            <p:ph idx="1"/>
          </p:nvPr>
        </p:nvSpPr>
        <p:spPr/>
        <p:txBody>
          <a:bodyPr/>
          <a:lstStyle/>
          <a:p>
            <a:r>
              <a:rPr lang="en-US" dirty="0" smtClean="0"/>
              <a:t>People have different scales for weighted GPA in other states</a:t>
            </a:r>
          </a:p>
          <a:p>
            <a:pPr lvl="1"/>
            <a:r>
              <a:rPr lang="en-US" dirty="0" smtClean="0"/>
              <a:t>Some posted their GPA’s as a percent, we converted them in order to have uniform data</a:t>
            </a:r>
          </a:p>
          <a:p>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Everybody Stand Up!!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you have a </a:t>
            </a:r>
            <a:r>
              <a:rPr lang="en-US" dirty="0" err="1" smtClean="0"/>
              <a:t>Facebook</a:t>
            </a:r>
            <a:r>
              <a:rPr lang="en-US" dirty="0" smtClean="0"/>
              <a:t>, go to the right side of the room, if not go to the left side of the room</a:t>
            </a:r>
          </a:p>
          <a:p>
            <a:r>
              <a:rPr lang="en-US" dirty="0" smtClean="0"/>
              <a:t>Of those who have </a:t>
            </a:r>
            <a:r>
              <a:rPr lang="en-US" dirty="0" err="1" smtClean="0"/>
              <a:t>Facebook</a:t>
            </a:r>
            <a:r>
              <a:rPr lang="en-US" dirty="0" smtClean="0"/>
              <a:t>, if you are not friends with any of us three, go to the left side of the room</a:t>
            </a:r>
          </a:p>
          <a:p>
            <a:r>
              <a:rPr lang="en-US" dirty="0" smtClean="0"/>
              <a:t>If you did not check your </a:t>
            </a:r>
            <a:r>
              <a:rPr lang="en-US" dirty="0" err="1" smtClean="0"/>
              <a:t>Facebook</a:t>
            </a:r>
            <a:r>
              <a:rPr lang="en-US" dirty="0" smtClean="0"/>
              <a:t> between 5/27 – 6/1, go to the left side of the room</a:t>
            </a:r>
          </a:p>
          <a:p>
            <a:r>
              <a:rPr lang="en-US" dirty="0" smtClean="0"/>
              <a:t>Those who remain on the right side of the room, you were possible subjects, and it was up to you to respond</a:t>
            </a:r>
          </a:p>
          <a:p>
            <a:pPr lvl="1"/>
            <a:r>
              <a:rPr lang="en-US" dirty="0" smtClean="0"/>
              <a:t>Those on the left, you represent our under coverage bias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have questions? We have answers!</a:t>
            </a:r>
            <a:endParaRPr lang="en-US" dirty="0"/>
          </a:p>
        </p:txBody>
      </p:sp>
      <p:pic>
        <p:nvPicPr>
          <p:cNvPr id="1026" name="Picture 2" descr="C:\Users\Guthier.R268\AppData\Local\Microsoft\Windows\Temporary Internet Files\Content.IE5\YMAV0W4V\MC900441902[1].wmf"/>
          <p:cNvPicPr>
            <a:picLocks noChangeAspect="1" noChangeArrowheads="1"/>
          </p:cNvPicPr>
          <p:nvPr/>
        </p:nvPicPr>
        <p:blipFill>
          <a:blip r:embed="rId2" cstate="print"/>
          <a:srcRect/>
          <a:stretch>
            <a:fillRect/>
          </a:stretch>
        </p:blipFill>
        <p:spPr bwMode="auto">
          <a:xfrm rot="21384698">
            <a:off x="759747" y="3490905"/>
            <a:ext cx="2054225" cy="2427331"/>
          </a:xfrm>
          <a:prstGeom prst="rect">
            <a:avLst/>
          </a:prstGeom>
          <a:noFill/>
        </p:spPr>
      </p:pic>
      <p:pic>
        <p:nvPicPr>
          <p:cNvPr id="1027" name="Picture 3" descr="C:\Users\Guthier.R268\AppData\Local\Microsoft\Windows\Temporary Internet Files\Content.IE5\5MJNBE1R\MC900282178[1].wmf"/>
          <p:cNvPicPr>
            <a:picLocks noChangeAspect="1" noChangeArrowheads="1"/>
          </p:cNvPicPr>
          <p:nvPr/>
        </p:nvPicPr>
        <p:blipFill>
          <a:blip r:embed="rId3" cstate="print"/>
          <a:srcRect/>
          <a:stretch>
            <a:fillRect/>
          </a:stretch>
        </p:blipFill>
        <p:spPr bwMode="auto">
          <a:xfrm>
            <a:off x="3352800" y="2590800"/>
            <a:ext cx="1400459" cy="1614831"/>
          </a:xfrm>
          <a:prstGeom prst="rect">
            <a:avLst/>
          </a:prstGeom>
          <a:noFill/>
        </p:spPr>
      </p:pic>
      <p:pic>
        <p:nvPicPr>
          <p:cNvPr id="1028" name="Picture 4" descr="C:\Users\Guthier.R268\AppData\Local\Microsoft\Windows\Temporary Internet Files\Content.IE5\YMAV0W4V\MC900023636[1].wmf"/>
          <p:cNvPicPr>
            <a:picLocks noChangeAspect="1" noChangeArrowheads="1"/>
          </p:cNvPicPr>
          <p:nvPr/>
        </p:nvPicPr>
        <p:blipFill>
          <a:blip r:embed="rId4" cstate="print"/>
          <a:srcRect/>
          <a:stretch>
            <a:fillRect/>
          </a:stretch>
        </p:blipFill>
        <p:spPr bwMode="auto">
          <a:xfrm rot="21030928">
            <a:off x="2812288" y="373888"/>
            <a:ext cx="914400" cy="914400"/>
          </a:xfrm>
          <a:prstGeom prst="rect">
            <a:avLst/>
          </a:prstGeom>
          <a:noFill/>
        </p:spPr>
      </p:pic>
      <p:pic>
        <p:nvPicPr>
          <p:cNvPr id="1029" name="Picture 5" descr="C:\Users\Guthier.R268\AppData\Local\Microsoft\Windows\Temporary Internet Files\Content.IE5\5MJNBE1R\MC900228833[1].wmf"/>
          <p:cNvPicPr>
            <a:picLocks noChangeAspect="1" noChangeArrowheads="1"/>
          </p:cNvPicPr>
          <p:nvPr/>
        </p:nvPicPr>
        <p:blipFill>
          <a:blip r:embed="rId5" cstate="print"/>
          <a:srcRect/>
          <a:stretch>
            <a:fillRect/>
          </a:stretch>
        </p:blipFill>
        <p:spPr bwMode="auto">
          <a:xfrm>
            <a:off x="5029200" y="4724400"/>
            <a:ext cx="1817827" cy="1665122"/>
          </a:xfrm>
          <a:prstGeom prst="rect">
            <a:avLst/>
          </a:prstGeom>
          <a:noFill/>
        </p:spPr>
      </p:pic>
      <p:pic>
        <p:nvPicPr>
          <p:cNvPr id="1030" name="Picture 6" descr="C:\Users\Guthier.R268\AppData\Local\Microsoft\Windows\Temporary Internet Files\Content.IE5\E28HRHB8\MC900240357[1].wmf"/>
          <p:cNvPicPr>
            <a:picLocks noChangeAspect="1" noChangeArrowheads="1"/>
          </p:cNvPicPr>
          <p:nvPr/>
        </p:nvPicPr>
        <p:blipFill>
          <a:blip r:embed="rId6" cstate="print"/>
          <a:srcRect/>
          <a:stretch>
            <a:fillRect/>
          </a:stretch>
        </p:blipFill>
        <p:spPr bwMode="auto">
          <a:xfrm rot="819634">
            <a:off x="6614486" y="2187963"/>
            <a:ext cx="2074774" cy="270341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Bibliography</a:t>
            </a:r>
            <a:endParaRPr lang="en-US" dirty="0"/>
          </a:p>
        </p:txBody>
      </p:sp>
      <p:sp>
        <p:nvSpPr>
          <p:cNvPr id="3" name="Content Placeholder 2"/>
          <p:cNvSpPr>
            <a:spLocks noGrp="1"/>
          </p:cNvSpPr>
          <p:nvPr>
            <p:ph idx="1"/>
          </p:nvPr>
        </p:nvSpPr>
        <p:spPr>
          <a:xfrm>
            <a:off x="457200" y="1600200"/>
            <a:ext cx="8229600" cy="4974336"/>
          </a:xfrm>
        </p:spPr>
        <p:txBody>
          <a:bodyPr>
            <a:normAutofit fontScale="55000" lnSpcReduction="20000"/>
          </a:bodyPr>
          <a:lstStyle/>
          <a:p>
            <a:r>
              <a:rPr lang="en-US" dirty="0" smtClean="0"/>
              <a:t>“The American School System.” </a:t>
            </a:r>
            <a:r>
              <a:rPr lang="en-US" i="1" dirty="0" err="1" smtClean="0"/>
              <a:t>Heildenburg</a:t>
            </a:r>
            <a:r>
              <a:rPr lang="en-US" dirty="0" smtClean="0"/>
              <a:t>. </a:t>
            </a:r>
            <a:r>
              <a:rPr lang="en-US" dirty="0" err="1" smtClean="0"/>
              <a:t>N.p</a:t>
            </a:r>
            <a:r>
              <a:rPr lang="en-US" dirty="0" smtClean="0"/>
              <a:t>., </a:t>
            </a:r>
            <a:r>
              <a:rPr lang="en-US" dirty="0" err="1" smtClean="0"/>
              <a:t>n.d</a:t>
            </a:r>
            <a:r>
              <a:rPr lang="en-US" dirty="0" smtClean="0"/>
              <a:t>. Web. 6 June 2011. &lt;http://www.rzuser.uni-heidelberg.de/‌~el6/‌presentations/‌pres_c2_uss/‌TheAmericanSchoolSystem.htm&gt;. </a:t>
            </a:r>
            <a:endParaRPr lang="en-US" dirty="0" smtClean="0"/>
          </a:p>
          <a:p>
            <a:pPr lvl="1"/>
            <a:r>
              <a:rPr lang="en-US" dirty="0" smtClean="0"/>
              <a:t>We </a:t>
            </a:r>
            <a:r>
              <a:rPr lang="en-US" dirty="0" smtClean="0"/>
              <a:t>used this to gather background on the America Education System and Grade Point Averages</a:t>
            </a:r>
          </a:p>
          <a:p>
            <a:r>
              <a:rPr lang="en-US" dirty="0" smtClean="0"/>
              <a:t>“College Enrollment and Work Activity of 2010 High School Graduates.” </a:t>
            </a:r>
            <a:r>
              <a:rPr lang="en-US" i="1" dirty="0" smtClean="0"/>
              <a:t>Bureau of Labor Statistics</a:t>
            </a:r>
            <a:r>
              <a:rPr lang="en-US" dirty="0" smtClean="0"/>
              <a:t>. </a:t>
            </a:r>
            <a:r>
              <a:rPr lang="en-US" dirty="0" err="1" smtClean="0"/>
              <a:t>N.p</a:t>
            </a:r>
            <a:r>
              <a:rPr lang="en-US" dirty="0" smtClean="0"/>
              <a:t>., </a:t>
            </a:r>
            <a:r>
              <a:rPr lang="en-US" dirty="0" err="1" smtClean="0"/>
              <a:t>n.d</a:t>
            </a:r>
            <a:r>
              <a:rPr lang="en-US" dirty="0" smtClean="0"/>
              <a:t>. Web. 6 June 2011. &lt;http://www.bls.gov/‌</a:t>
            </a:r>
            <a:r>
              <a:rPr lang="en-US" dirty="0" err="1" smtClean="0"/>
              <a:t>news.release</a:t>
            </a:r>
            <a:r>
              <a:rPr lang="en-US" dirty="0" smtClean="0"/>
              <a:t>/‌hsgec.nr0.htm&gt;. </a:t>
            </a:r>
            <a:endParaRPr lang="en-US" dirty="0" smtClean="0"/>
          </a:p>
          <a:p>
            <a:pPr lvl="1"/>
            <a:r>
              <a:rPr lang="en-US" dirty="0" smtClean="0"/>
              <a:t>We </a:t>
            </a:r>
            <a:r>
              <a:rPr lang="en-US" dirty="0" smtClean="0"/>
              <a:t>used this to determine how many students go to college after high school.</a:t>
            </a:r>
          </a:p>
          <a:p>
            <a:r>
              <a:rPr lang="en-US" i="1" dirty="0" err="1" smtClean="0"/>
              <a:t>Facebook</a:t>
            </a:r>
            <a:r>
              <a:rPr lang="en-US" dirty="0" smtClean="0"/>
              <a:t>. </a:t>
            </a:r>
            <a:r>
              <a:rPr lang="en-US" dirty="0" err="1" smtClean="0"/>
              <a:t>N.p</a:t>
            </a:r>
            <a:r>
              <a:rPr lang="en-US" dirty="0" smtClean="0"/>
              <a:t>., </a:t>
            </a:r>
            <a:r>
              <a:rPr lang="en-US" dirty="0" err="1" smtClean="0"/>
              <a:t>n.d</a:t>
            </a:r>
            <a:r>
              <a:rPr lang="en-US" dirty="0" smtClean="0"/>
              <a:t>. Web. 6 June 2011. &lt;http://www.facebook.com&gt;. </a:t>
            </a:r>
            <a:endParaRPr lang="en-US" dirty="0" smtClean="0"/>
          </a:p>
          <a:p>
            <a:pPr lvl="1"/>
            <a:r>
              <a:rPr lang="en-US" dirty="0" smtClean="0"/>
              <a:t>We </a:t>
            </a:r>
            <a:r>
              <a:rPr lang="en-US" dirty="0" smtClean="0"/>
              <a:t>used </a:t>
            </a:r>
            <a:r>
              <a:rPr lang="en-US" dirty="0" err="1" smtClean="0"/>
              <a:t>facebook</a:t>
            </a:r>
            <a:r>
              <a:rPr lang="en-US" dirty="0" smtClean="0"/>
              <a:t> in order to spread our survey to </a:t>
            </a:r>
            <a:r>
              <a:rPr lang="en-US" dirty="0" err="1" smtClean="0"/>
              <a:t>studenents</a:t>
            </a:r>
            <a:r>
              <a:rPr lang="en-US" dirty="0" smtClean="0"/>
              <a:t> around the country through our college groups.</a:t>
            </a:r>
          </a:p>
          <a:p>
            <a:r>
              <a:rPr lang="en-US" dirty="0" smtClean="0"/>
              <a:t>“High School Graduation Rates in the United States.” </a:t>
            </a:r>
            <a:r>
              <a:rPr lang="en-US" i="1" dirty="0" smtClean="0"/>
              <a:t>Manhattan Institute</a:t>
            </a:r>
            <a:r>
              <a:rPr lang="en-US" dirty="0" smtClean="0"/>
              <a:t>. </a:t>
            </a:r>
            <a:r>
              <a:rPr lang="en-US" dirty="0" err="1" smtClean="0"/>
              <a:t>N.p</a:t>
            </a:r>
            <a:r>
              <a:rPr lang="en-US" dirty="0" smtClean="0"/>
              <a:t>., </a:t>
            </a:r>
            <a:r>
              <a:rPr lang="en-US" dirty="0" err="1" smtClean="0"/>
              <a:t>n.d</a:t>
            </a:r>
            <a:r>
              <a:rPr lang="en-US" dirty="0" smtClean="0"/>
              <a:t>. Web. 6 June 2011. &lt;http://www.manhattan-institute.org/‌html/‌cr_baeo.htm&gt;. </a:t>
            </a:r>
            <a:endParaRPr lang="en-US" dirty="0" smtClean="0"/>
          </a:p>
          <a:p>
            <a:pPr lvl="1"/>
            <a:r>
              <a:rPr lang="en-US" dirty="0" smtClean="0"/>
              <a:t>This </a:t>
            </a:r>
            <a:r>
              <a:rPr lang="en-US" dirty="0" smtClean="0"/>
              <a:t>site allowed us to know how many high </a:t>
            </a:r>
            <a:r>
              <a:rPr lang="en-US" dirty="0" err="1" smtClean="0"/>
              <a:t>schoolers</a:t>
            </a:r>
            <a:r>
              <a:rPr lang="en-US" dirty="0" smtClean="0"/>
              <a:t> graduate.</a:t>
            </a:r>
          </a:p>
          <a:p>
            <a:r>
              <a:rPr lang="en-US" dirty="0" smtClean="0"/>
              <a:t>“http://www.infoplease.com/‌</a:t>
            </a:r>
            <a:r>
              <a:rPr lang="en-US" dirty="0" err="1" smtClean="0"/>
              <a:t>ipa</a:t>
            </a:r>
            <a:r>
              <a:rPr lang="en-US" dirty="0" smtClean="0"/>
              <a:t>/‌A0883611.html.” </a:t>
            </a:r>
            <a:r>
              <a:rPr lang="en-US" i="1" dirty="0" smtClean="0"/>
              <a:t>Info Please</a:t>
            </a:r>
            <a:r>
              <a:rPr lang="en-US" dirty="0" smtClean="0"/>
              <a:t>. </a:t>
            </a:r>
            <a:r>
              <a:rPr lang="en-US" dirty="0" err="1" smtClean="0"/>
              <a:t>N.p</a:t>
            </a:r>
            <a:r>
              <a:rPr lang="en-US" dirty="0" smtClean="0"/>
              <a:t>., </a:t>
            </a:r>
            <a:r>
              <a:rPr lang="en-US" dirty="0" err="1" smtClean="0"/>
              <a:t>n.d</a:t>
            </a:r>
            <a:r>
              <a:rPr lang="en-US" dirty="0" smtClean="0"/>
              <a:t>. Web. 6 June 2011. &lt;http://www.infoplease.com/‌</a:t>
            </a:r>
            <a:r>
              <a:rPr lang="en-US" dirty="0" err="1" smtClean="0"/>
              <a:t>ipa</a:t>
            </a:r>
            <a:r>
              <a:rPr lang="en-US" dirty="0" smtClean="0"/>
              <a:t>/‌A0883611.html&gt;. </a:t>
            </a:r>
            <a:endParaRPr lang="en-US" dirty="0" smtClean="0"/>
          </a:p>
          <a:p>
            <a:pPr lvl="1"/>
            <a:r>
              <a:rPr lang="en-US" dirty="0" smtClean="0"/>
              <a:t>We </a:t>
            </a:r>
            <a:r>
              <a:rPr lang="en-US" dirty="0" smtClean="0"/>
              <a:t>used this site to gather average SAT scores.</a:t>
            </a:r>
          </a:p>
          <a:p>
            <a:r>
              <a:rPr lang="en-US" i="1" dirty="0" smtClean="0"/>
              <a:t>Survey Gizmo</a:t>
            </a:r>
            <a:r>
              <a:rPr lang="en-US" dirty="0" smtClean="0"/>
              <a:t>. </a:t>
            </a:r>
            <a:r>
              <a:rPr lang="en-US" dirty="0" err="1" smtClean="0"/>
              <a:t>N.p</a:t>
            </a:r>
            <a:r>
              <a:rPr lang="en-US" dirty="0" smtClean="0"/>
              <a:t>., </a:t>
            </a:r>
            <a:r>
              <a:rPr lang="en-US" dirty="0" err="1" smtClean="0"/>
              <a:t>n.d</a:t>
            </a:r>
            <a:r>
              <a:rPr lang="en-US" dirty="0" smtClean="0"/>
              <a:t>. Web. 6 June 2011. &lt;https://appv3.sgizmo.com/‌login/‌v1&gt;. </a:t>
            </a:r>
            <a:endParaRPr lang="en-US" dirty="0" smtClean="0"/>
          </a:p>
          <a:p>
            <a:pPr lvl="1"/>
            <a:r>
              <a:rPr lang="en-US" dirty="0" smtClean="0"/>
              <a:t>This </a:t>
            </a:r>
            <a:r>
              <a:rPr lang="en-US" dirty="0" smtClean="0"/>
              <a:t>was the site used to take our survey. It allowed us to collect our data and export it to fathom.</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Procedure</a:t>
            </a:r>
            <a:endParaRPr lang="en-US" dirty="0"/>
          </a:p>
        </p:txBody>
      </p:sp>
      <p:sp>
        <p:nvSpPr>
          <p:cNvPr id="3" name="Content Placeholder 2"/>
          <p:cNvSpPr>
            <a:spLocks noGrp="1"/>
          </p:cNvSpPr>
          <p:nvPr>
            <p:ph idx="1"/>
          </p:nvPr>
        </p:nvSpPr>
        <p:spPr>
          <a:xfrm>
            <a:off x="533400" y="1524000"/>
            <a:ext cx="8229600" cy="4325112"/>
          </a:xfrm>
        </p:spPr>
        <p:txBody>
          <a:bodyPr/>
          <a:lstStyle/>
          <a:p>
            <a:r>
              <a:rPr lang="en-US" dirty="0" smtClean="0"/>
              <a:t>While it was a voluntary response survey, we only took every third piece of data</a:t>
            </a:r>
          </a:p>
          <a:p>
            <a:r>
              <a:rPr lang="en-US" dirty="0" smtClean="0"/>
              <a:t>This made it a systematic random sample</a:t>
            </a:r>
          </a:p>
          <a:p>
            <a:r>
              <a:rPr lang="en-US" dirty="0" smtClean="0"/>
              <a:t>Ensures randomness and sample</a:t>
            </a:r>
            <a:endParaRPr lang="en-US" dirty="0"/>
          </a:p>
        </p:txBody>
      </p:sp>
      <p:pic>
        <p:nvPicPr>
          <p:cNvPr id="8198" name="Picture 6" descr="C:\Users\keener.l367\AppData\Local\Microsoft\Windows\Temporary Internet Files\Content.IE5\FX0C7D4T\MC900438842[1].jpg"/>
          <p:cNvPicPr>
            <a:picLocks noChangeAspect="1" noChangeArrowheads="1"/>
          </p:cNvPicPr>
          <p:nvPr/>
        </p:nvPicPr>
        <p:blipFill>
          <a:blip r:embed="rId2" cstate="print">
            <a:duotone>
              <a:prstClr val="black"/>
              <a:schemeClr val="accent2">
                <a:tint val="45000"/>
                <a:satMod val="400000"/>
              </a:schemeClr>
            </a:duotone>
          </a:blip>
          <a:srcRect t="52381"/>
          <a:stretch>
            <a:fillRect/>
          </a:stretch>
        </p:blipFill>
        <p:spPr bwMode="auto">
          <a:xfrm>
            <a:off x="1219200" y="3505200"/>
            <a:ext cx="6400800" cy="304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Student Opinion</a:t>
            </a:r>
            <a:endParaRPr lang="en-US" dirty="0"/>
          </a:p>
        </p:txBody>
      </p:sp>
      <p:sp>
        <p:nvSpPr>
          <p:cNvPr id="3" name="Content Placeholder 2"/>
          <p:cNvSpPr>
            <a:spLocks noGrp="1"/>
          </p:cNvSpPr>
          <p:nvPr>
            <p:ph idx="1"/>
          </p:nvPr>
        </p:nvSpPr>
        <p:spPr>
          <a:xfrm>
            <a:off x="457200" y="1676400"/>
            <a:ext cx="8229600" cy="4325112"/>
          </a:xfrm>
        </p:spPr>
        <p:txBody>
          <a:bodyPr/>
          <a:lstStyle/>
          <a:p>
            <a:r>
              <a:rPr lang="en-US" dirty="0" smtClean="0"/>
              <a:t>Our population is high school students in the country</a:t>
            </a:r>
          </a:p>
          <a:p>
            <a:r>
              <a:rPr lang="en-US" dirty="0" smtClean="0"/>
              <a:t>Opinion of school was measured in:</a:t>
            </a:r>
          </a:p>
          <a:p>
            <a:pPr lvl="1"/>
            <a:r>
              <a:rPr lang="en-US" dirty="0" smtClean="0"/>
              <a:t>Enjoyment</a:t>
            </a:r>
          </a:p>
          <a:p>
            <a:pPr lvl="1"/>
            <a:r>
              <a:rPr lang="en-US" dirty="0" smtClean="0"/>
              <a:t>How well school educated you</a:t>
            </a:r>
          </a:p>
          <a:p>
            <a:pPr lvl="1"/>
            <a:r>
              <a:rPr lang="en-US" dirty="0" smtClean="0"/>
              <a:t>Personal connection with teachers</a:t>
            </a:r>
          </a:p>
          <a:p>
            <a:pPr lvl="1"/>
            <a:r>
              <a:rPr lang="en-US" dirty="0" smtClean="0"/>
              <a:t>Usefulness of schooling</a:t>
            </a:r>
          </a:p>
          <a:p>
            <a:pPr lvl="1"/>
            <a:r>
              <a:rPr lang="en-US" dirty="0" smtClean="0"/>
              <a:t>Preparedness for post-high school life</a:t>
            </a:r>
            <a:endParaRPr lang="en-US" dirty="0"/>
          </a:p>
        </p:txBody>
      </p:sp>
      <p:pic>
        <p:nvPicPr>
          <p:cNvPr id="9217" name="Picture 1" descr="C:\Users\keener.l367\AppData\Local\Microsoft\Windows\Temporary Internet Files\Content.IE5\TOGIASIE\MC900048060[1].wmf"/>
          <p:cNvPicPr>
            <a:picLocks noChangeAspect="1" noChangeArrowheads="1"/>
          </p:cNvPicPr>
          <p:nvPr/>
        </p:nvPicPr>
        <p:blipFill>
          <a:blip r:embed="rId2" cstate="print"/>
          <a:srcRect/>
          <a:stretch>
            <a:fillRect/>
          </a:stretch>
        </p:blipFill>
        <p:spPr bwMode="auto">
          <a:xfrm>
            <a:off x="7010400" y="4191000"/>
            <a:ext cx="1927320" cy="234117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Opinion Cont.</a:t>
            </a:r>
            <a:endParaRPr lang="en-US" dirty="0"/>
          </a:p>
        </p:txBody>
      </p:sp>
      <p:sp>
        <p:nvSpPr>
          <p:cNvPr id="3" name="Content Placeholder 2"/>
          <p:cNvSpPr>
            <a:spLocks noGrp="1"/>
          </p:cNvSpPr>
          <p:nvPr>
            <p:ph idx="1"/>
          </p:nvPr>
        </p:nvSpPr>
        <p:spPr/>
        <p:txBody>
          <a:bodyPr/>
          <a:lstStyle/>
          <a:p>
            <a:r>
              <a:rPr lang="en-US" dirty="0" smtClean="0"/>
              <a:t>Academic Performance was measures in:</a:t>
            </a:r>
          </a:p>
          <a:p>
            <a:pPr lvl="1"/>
            <a:r>
              <a:rPr lang="en-US" dirty="0" smtClean="0"/>
              <a:t>SAT scores</a:t>
            </a:r>
          </a:p>
          <a:p>
            <a:pPr lvl="1"/>
            <a:r>
              <a:rPr lang="en-US" dirty="0" smtClean="0"/>
              <a:t>GPA (weighted)</a:t>
            </a:r>
          </a:p>
          <a:p>
            <a:pPr lvl="1"/>
            <a:r>
              <a:rPr lang="en-US" dirty="0" smtClean="0"/>
              <a:t>ACT scores</a:t>
            </a:r>
          </a:p>
          <a:p>
            <a:pPr lvl="1"/>
            <a:r>
              <a:rPr lang="en-US" dirty="0" smtClean="0"/>
              <a:t>Grad school or not</a:t>
            </a:r>
          </a:p>
          <a:p>
            <a:pPr lvl="1"/>
            <a:r>
              <a:rPr lang="en-US" dirty="0" smtClean="0"/>
              <a:t># of AP/Honors courses</a:t>
            </a:r>
          </a:p>
          <a:p>
            <a:pPr lvl="1"/>
            <a:r>
              <a:rPr lang="en-US" dirty="0" smtClean="0"/>
              <a:t>Special Awards of Achievements</a:t>
            </a:r>
          </a:p>
        </p:txBody>
      </p:sp>
      <p:pic>
        <p:nvPicPr>
          <p:cNvPr id="23554" name="Picture 2" descr="C:\Users\keener.l367\AppData\Local\Microsoft\Windows\Temporary Internet Files\Content.IE5\IF43FADQ\MC900048061[1].wmf"/>
          <p:cNvPicPr>
            <a:picLocks noChangeAspect="1" noChangeArrowheads="1"/>
          </p:cNvPicPr>
          <p:nvPr/>
        </p:nvPicPr>
        <p:blipFill>
          <a:blip r:embed="rId2" cstate="print"/>
          <a:srcRect/>
          <a:stretch>
            <a:fillRect/>
          </a:stretch>
        </p:blipFill>
        <p:spPr bwMode="auto">
          <a:xfrm>
            <a:off x="5638800" y="3581400"/>
            <a:ext cx="2633167" cy="283506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914400" y="1447800"/>
            <a:ext cx="7162800" cy="4495800"/>
          </a:xfrm>
          <a:prstGeom prst="rect">
            <a:avLst/>
          </a:prstGeom>
          <a:noFill/>
          <a:ln w="9525">
            <a:noFill/>
            <a:miter lim="800000"/>
            <a:headEnd/>
            <a:tailEnd/>
          </a:ln>
        </p:spPr>
      </p:pic>
      <p:sp>
        <p:nvSpPr>
          <p:cNvPr id="2" name="Title 1"/>
          <p:cNvSpPr>
            <a:spLocks noGrp="1"/>
          </p:cNvSpPr>
          <p:nvPr>
            <p:ph type="title"/>
          </p:nvPr>
        </p:nvSpPr>
        <p:spPr>
          <a:xfrm>
            <a:off x="457200" y="533400"/>
            <a:ext cx="8229600" cy="1066800"/>
          </a:xfrm>
        </p:spPr>
        <p:txBody>
          <a:bodyPr/>
          <a:lstStyle/>
          <a:p>
            <a:r>
              <a:rPr lang="en-US" dirty="0" smtClean="0"/>
              <a:t>Distribution by Gender</a:t>
            </a:r>
            <a:endParaRPr lang="en-US" dirty="0"/>
          </a:p>
        </p:txBody>
      </p:sp>
      <p:sp>
        <p:nvSpPr>
          <p:cNvPr id="3" name="Content Placeholder 2"/>
          <p:cNvSpPr>
            <a:spLocks noGrp="1"/>
          </p:cNvSpPr>
          <p:nvPr>
            <p:ph idx="1"/>
          </p:nvPr>
        </p:nvSpPr>
        <p:spPr>
          <a:xfrm>
            <a:off x="2590800" y="2286000"/>
            <a:ext cx="1066800" cy="554736"/>
          </a:xfrm>
        </p:spPr>
        <p:txBody>
          <a:bodyPr>
            <a:normAutofit fontScale="77500" lnSpcReduction="20000"/>
          </a:bodyPr>
          <a:lstStyle/>
          <a:p>
            <a:pPr>
              <a:buNone/>
            </a:pPr>
            <a:r>
              <a:rPr lang="en-US" dirty="0" smtClean="0"/>
              <a:t>66.1%</a:t>
            </a:r>
            <a:endParaRPr lang="en-US" dirty="0"/>
          </a:p>
        </p:txBody>
      </p:sp>
      <p:sp>
        <p:nvSpPr>
          <p:cNvPr id="5" name="Content Placeholder 2"/>
          <p:cNvSpPr txBox="1">
            <a:spLocks/>
          </p:cNvSpPr>
          <p:nvPr/>
        </p:nvSpPr>
        <p:spPr>
          <a:xfrm>
            <a:off x="5943600" y="3810000"/>
            <a:ext cx="1066800" cy="554736"/>
          </a:xfrm>
          <a:prstGeom prst="rect">
            <a:avLst/>
          </a:prstGeom>
        </p:spPr>
        <p:txBody>
          <a:bodyPr vert="horz">
            <a:normAutofit fontScale="775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33.9%</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457200" y="5943600"/>
            <a:ext cx="8001000" cy="646331"/>
          </a:xfrm>
          <a:prstGeom prst="rect">
            <a:avLst/>
          </a:prstGeom>
          <a:noFill/>
        </p:spPr>
        <p:txBody>
          <a:bodyPr wrap="square" rtlCol="0">
            <a:spAutoFit/>
          </a:bodyPr>
          <a:lstStyle/>
          <a:p>
            <a:pPr algn="ctr"/>
            <a:r>
              <a:rPr lang="en-US" dirty="0" smtClean="0"/>
              <a:t>Voluntary Response Bias created discrepancy in </a:t>
            </a:r>
            <a:r>
              <a:rPr lang="en-US" dirty="0" smtClean="0"/>
              <a:t>gender, females more likely to voluntarily take our survey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Distribution by Age</a:t>
            </a:r>
            <a:endParaRPr lang="en-US" dirty="0"/>
          </a:p>
        </p:txBody>
      </p:sp>
      <p:sp>
        <p:nvSpPr>
          <p:cNvPr id="3" name="Content Placeholder 2"/>
          <p:cNvSpPr>
            <a:spLocks noGrp="1"/>
          </p:cNvSpPr>
          <p:nvPr>
            <p:ph idx="1"/>
          </p:nvPr>
        </p:nvSpPr>
        <p:spPr>
          <a:xfrm>
            <a:off x="457200" y="6019800"/>
            <a:ext cx="8229600" cy="554736"/>
          </a:xfrm>
        </p:spPr>
        <p:txBody>
          <a:bodyPr>
            <a:normAutofit fontScale="62500" lnSpcReduction="20000"/>
          </a:bodyPr>
          <a:lstStyle/>
          <a:p>
            <a:r>
              <a:rPr lang="en-US" dirty="0" smtClean="0"/>
              <a:t>98% of people in 17-18 range  indicates successful focus on </a:t>
            </a:r>
            <a:r>
              <a:rPr lang="en-US" dirty="0" smtClean="0"/>
              <a:t>outgoing high school students</a:t>
            </a:r>
            <a:endParaRPr lang="en-US" dirty="0"/>
          </a:p>
        </p:txBody>
      </p:sp>
      <p:pic>
        <p:nvPicPr>
          <p:cNvPr id="4" name="Picture 3"/>
          <p:cNvPicPr/>
          <p:nvPr/>
        </p:nvPicPr>
        <p:blipFill>
          <a:blip r:embed="rId2" cstate="print"/>
          <a:srcRect/>
          <a:stretch>
            <a:fillRect/>
          </a:stretch>
        </p:blipFill>
        <p:spPr bwMode="auto">
          <a:xfrm>
            <a:off x="762000" y="1666875"/>
            <a:ext cx="8001000" cy="4124326"/>
          </a:xfrm>
          <a:prstGeom prst="rect">
            <a:avLst/>
          </a:prstGeom>
          <a:noFill/>
          <a:ln w="9525">
            <a:noFill/>
            <a:miter lim="800000"/>
            <a:headEnd/>
            <a:tailEnd/>
          </a:ln>
        </p:spPr>
      </p:pic>
      <p:sp>
        <p:nvSpPr>
          <p:cNvPr id="5" name="Content Placeholder 2"/>
          <p:cNvSpPr txBox="1">
            <a:spLocks/>
          </p:cNvSpPr>
          <p:nvPr/>
        </p:nvSpPr>
        <p:spPr>
          <a:xfrm>
            <a:off x="4876800" y="2057400"/>
            <a:ext cx="1066800" cy="554736"/>
          </a:xfrm>
          <a:prstGeom prst="rect">
            <a:avLst/>
          </a:prstGeom>
        </p:spPr>
        <p:txBody>
          <a:bodyPr vert="horz">
            <a:normAutofit fontScale="775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71.4%</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3352800" y="3886200"/>
            <a:ext cx="1066800" cy="554736"/>
          </a:xfrm>
          <a:prstGeom prst="rect">
            <a:avLst/>
          </a:prstGeom>
        </p:spPr>
        <p:txBody>
          <a:bodyPr vert="horz">
            <a:normAutofit fontScale="70000" lnSpcReduction="200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lang="en-US" sz="2800" dirty="0" smtClean="0"/>
              <a:t>26.8%</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1981200" y="4800600"/>
            <a:ext cx="1066800" cy="554736"/>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lang="en-US" sz="2800" noProof="0" dirty="0" smtClean="0"/>
              <a:t>1.8</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Distribution by State</a:t>
            </a:r>
            <a:endParaRPr lang="en-US" dirty="0"/>
          </a:p>
        </p:txBody>
      </p:sp>
      <p:pic>
        <p:nvPicPr>
          <p:cNvPr id="4" name="Picture 3"/>
          <p:cNvPicPr/>
          <p:nvPr/>
        </p:nvPicPr>
        <p:blipFill>
          <a:blip r:embed="rId2" cstate="print"/>
          <a:srcRect b="3279"/>
          <a:stretch>
            <a:fillRect/>
          </a:stretch>
        </p:blipFill>
        <p:spPr bwMode="auto">
          <a:xfrm>
            <a:off x="381000" y="1371600"/>
            <a:ext cx="8305800" cy="4495800"/>
          </a:xfrm>
          <a:prstGeom prst="rect">
            <a:avLst/>
          </a:prstGeom>
          <a:noFill/>
          <a:ln w="9525">
            <a:noFill/>
            <a:miter lim="800000"/>
            <a:headEnd/>
            <a:tailEnd/>
          </a:ln>
        </p:spPr>
      </p:pic>
      <p:sp>
        <p:nvSpPr>
          <p:cNvPr id="6" name="TextBox 5"/>
          <p:cNvSpPr txBox="1"/>
          <p:nvPr/>
        </p:nvSpPr>
        <p:spPr>
          <a:xfrm>
            <a:off x="762000" y="4191000"/>
            <a:ext cx="633507" cy="261610"/>
          </a:xfrm>
          <a:prstGeom prst="rect">
            <a:avLst/>
          </a:prstGeom>
          <a:noFill/>
        </p:spPr>
        <p:txBody>
          <a:bodyPr wrap="none" rtlCol="0">
            <a:spAutoFit/>
          </a:bodyPr>
          <a:lstStyle/>
          <a:p>
            <a:r>
              <a:rPr lang="en-US" sz="1050" dirty="0" smtClean="0"/>
              <a:t>1.786%</a:t>
            </a:r>
            <a:endParaRPr lang="en-US" sz="1050" dirty="0"/>
          </a:p>
        </p:txBody>
      </p:sp>
      <p:sp>
        <p:nvSpPr>
          <p:cNvPr id="7" name="TextBox 6"/>
          <p:cNvSpPr txBox="1"/>
          <p:nvPr/>
        </p:nvSpPr>
        <p:spPr>
          <a:xfrm>
            <a:off x="1295400" y="4191000"/>
            <a:ext cx="633507" cy="261610"/>
          </a:xfrm>
          <a:prstGeom prst="rect">
            <a:avLst/>
          </a:prstGeom>
          <a:noFill/>
        </p:spPr>
        <p:txBody>
          <a:bodyPr wrap="none" rtlCol="0">
            <a:spAutoFit/>
          </a:bodyPr>
          <a:lstStyle/>
          <a:p>
            <a:r>
              <a:rPr lang="en-US" sz="1050" dirty="0" smtClean="0"/>
              <a:t>1.786%</a:t>
            </a:r>
            <a:endParaRPr lang="en-US" sz="1050" dirty="0"/>
          </a:p>
        </p:txBody>
      </p:sp>
      <p:sp>
        <p:nvSpPr>
          <p:cNvPr id="8" name="TextBox 7"/>
          <p:cNvSpPr txBox="1"/>
          <p:nvPr/>
        </p:nvSpPr>
        <p:spPr>
          <a:xfrm>
            <a:off x="1828800" y="4191000"/>
            <a:ext cx="633507" cy="261610"/>
          </a:xfrm>
          <a:prstGeom prst="rect">
            <a:avLst/>
          </a:prstGeom>
          <a:noFill/>
        </p:spPr>
        <p:txBody>
          <a:bodyPr wrap="none" rtlCol="0">
            <a:spAutoFit/>
          </a:bodyPr>
          <a:lstStyle/>
          <a:p>
            <a:r>
              <a:rPr lang="en-US" sz="1050" dirty="0" smtClean="0"/>
              <a:t>1.786%</a:t>
            </a:r>
            <a:endParaRPr lang="en-US" sz="1050" dirty="0"/>
          </a:p>
        </p:txBody>
      </p:sp>
      <p:sp>
        <p:nvSpPr>
          <p:cNvPr id="9" name="TextBox 8"/>
          <p:cNvSpPr txBox="1"/>
          <p:nvPr/>
        </p:nvSpPr>
        <p:spPr>
          <a:xfrm>
            <a:off x="2362200" y="4191000"/>
            <a:ext cx="633507" cy="261610"/>
          </a:xfrm>
          <a:prstGeom prst="rect">
            <a:avLst/>
          </a:prstGeom>
          <a:noFill/>
        </p:spPr>
        <p:txBody>
          <a:bodyPr wrap="none" rtlCol="0">
            <a:spAutoFit/>
          </a:bodyPr>
          <a:lstStyle/>
          <a:p>
            <a:r>
              <a:rPr lang="en-US" sz="1050" dirty="0" smtClean="0"/>
              <a:t>1.786%</a:t>
            </a:r>
            <a:endParaRPr lang="en-US" sz="1050" dirty="0"/>
          </a:p>
        </p:txBody>
      </p:sp>
      <p:sp>
        <p:nvSpPr>
          <p:cNvPr id="10" name="TextBox 9"/>
          <p:cNvSpPr txBox="1"/>
          <p:nvPr/>
        </p:nvSpPr>
        <p:spPr>
          <a:xfrm>
            <a:off x="2895600" y="4191000"/>
            <a:ext cx="633507" cy="261610"/>
          </a:xfrm>
          <a:prstGeom prst="rect">
            <a:avLst/>
          </a:prstGeom>
          <a:noFill/>
        </p:spPr>
        <p:txBody>
          <a:bodyPr wrap="none" rtlCol="0">
            <a:spAutoFit/>
          </a:bodyPr>
          <a:lstStyle/>
          <a:p>
            <a:r>
              <a:rPr lang="en-US" sz="1050" dirty="0" smtClean="0"/>
              <a:t>1.786%</a:t>
            </a:r>
            <a:endParaRPr lang="en-US" sz="1050" dirty="0"/>
          </a:p>
        </p:txBody>
      </p:sp>
      <p:sp>
        <p:nvSpPr>
          <p:cNvPr id="11" name="TextBox 10"/>
          <p:cNvSpPr txBox="1"/>
          <p:nvPr/>
        </p:nvSpPr>
        <p:spPr>
          <a:xfrm>
            <a:off x="3429000" y="4038600"/>
            <a:ext cx="601447" cy="253916"/>
          </a:xfrm>
          <a:prstGeom prst="rect">
            <a:avLst/>
          </a:prstGeom>
          <a:noFill/>
        </p:spPr>
        <p:txBody>
          <a:bodyPr wrap="none" rtlCol="0">
            <a:spAutoFit/>
          </a:bodyPr>
          <a:lstStyle/>
          <a:p>
            <a:r>
              <a:rPr lang="en-US" sz="1050" dirty="0" smtClean="0"/>
              <a:t>3.571%</a:t>
            </a:r>
            <a:endParaRPr lang="en-US" sz="1050" dirty="0"/>
          </a:p>
        </p:txBody>
      </p:sp>
      <p:sp>
        <p:nvSpPr>
          <p:cNvPr id="12" name="TextBox 11"/>
          <p:cNvSpPr txBox="1"/>
          <p:nvPr/>
        </p:nvSpPr>
        <p:spPr>
          <a:xfrm>
            <a:off x="3886200" y="4267200"/>
            <a:ext cx="633507" cy="261610"/>
          </a:xfrm>
          <a:prstGeom prst="rect">
            <a:avLst/>
          </a:prstGeom>
          <a:noFill/>
        </p:spPr>
        <p:txBody>
          <a:bodyPr wrap="none" rtlCol="0">
            <a:spAutoFit/>
          </a:bodyPr>
          <a:lstStyle/>
          <a:p>
            <a:r>
              <a:rPr lang="en-US" sz="1050" dirty="0" smtClean="0"/>
              <a:t>1.786%</a:t>
            </a:r>
            <a:endParaRPr lang="en-US" sz="1050" dirty="0"/>
          </a:p>
        </p:txBody>
      </p:sp>
      <p:sp>
        <p:nvSpPr>
          <p:cNvPr id="13" name="TextBox 12"/>
          <p:cNvSpPr txBox="1"/>
          <p:nvPr/>
        </p:nvSpPr>
        <p:spPr>
          <a:xfrm>
            <a:off x="4419600" y="3962400"/>
            <a:ext cx="614271" cy="253916"/>
          </a:xfrm>
          <a:prstGeom prst="rect">
            <a:avLst/>
          </a:prstGeom>
          <a:noFill/>
        </p:spPr>
        <p:txBody>
          <a:bodyPr wrap="none" rtlCol="0">
            <a:spAutoFit/>
          </a:bodyPr>
          <a:lstStyle/>
          <a:p>
            <a:r>
              <a:rPr lang="en-US" sz="1050" dirty="0" smtClean="0"/>
              <a:t>5.357%</a:t>
            </a:r>
            <a:endParaRPr lang="en-US" sz="1050" dirty="0"/>
          </a:p>
        </p:txBody>
      </p:sp>
      <p:sp>
        <p:nvSpPr>
          <p:cNvPr id="15" name="TextBox 14"/>
          <p:cNvSpPr txBox="1"/>
          <p:nvPr/>
        </p:nvSpPr>
        <p:spPr>
          <a:xfrm>
            <a:off x="4953000" y="4114800"/>
            <a:ext cx="601447" cy="253916"/>
          </a:xfrm>
          <a:prstGeom prst="rect">
            <a:avLst/>
          </a:prstGeom>
          <a:noFill/>
        </p:spPr>
        <p:txBody>
          <a:bodyPr wrap="none" rtlCol="0">
            <a:spAutoFit/>
          </a:bodyPr>
          <a:lstStyle/>
          <a:p>
            <a:r>
              <a:rPr lang="en-US" sz="1050" dirty="0" smtClean="0"/>
              <a:t>3.571%</a:t>
            </a:r>
            <a:endParaRPr lang="en-US" sz="1050" dirty="0"/>
          </a:p>
        </p:txBody>
      </p:sp>
      <p:sp>
        <p:nvSpPr>
          <p:cNvPr id="16" name="TextBox 15"/>
          <p:cNvSpPr txBox="1"/>
          <p:nvPr/>
        </p:nvSpPr>
        <p:spPr>
          <a:xfrm>
            <a:off x="5486400" y="3505200"/>
            <a:ext cx="535724" cy="253916"/>
          </a:xfrm>
          <a:prstGeom prst="rect">
            <a:avLst/>
          </a:prstGeom>
          <a:noFill/>
        </p:spPr>
        <p:txBody>
          <a:bodyPr wrap="none" rtlCol="0">
            <a:spAutoFit/>
          </a:bodyPr>
          <a:lstStyle/>
          <a:p>
            <a:r>
              <a:rPr lang="en-US" sz="1050" dirty="0" smtClean="0"/>
              <a:t>12.5%</a:t>
            </a:r>
            <a:endParaRPr lang="en-US" sz="1050" dirty="0"/>
          </a:p>
        </p:txBody>
      </p:sp>
      <p:sp>
        <p:nvSpPr>
          <p:cNvPr id="17" name="TextBox 16"/>
          <p:cNvSpPr txBox="1"/>
          <p:nvPr/>
        </p:nvSpPr>
        <p:spPr>
          <a:xfrm>
            <a:off x="5943600" y="3200400"/>
            <a:ext cx="675185" cy="253916"/>
          </a:xfrm>
          <a:prstGeom prst="rect">
            <a:avLst/>
          </a:prstGeom>
          <a:noFill/>
        </p:spPr>
        <p:txBody>
          <a:bodyPr wrap="none" rtlCol="0">
            <a:spAutoFit/>
          </a:bodyPr>
          <a:lstStyle/>
          <a:p>
            <a:r>
              <a:rPr lang="en-US" sz="1050" dirty="0" smtClean="0"/>
              <a:t>16.071%</a:t>
            </a:r>
            <a:endParaRPr lang="en-US" sz="1050" dirty="0"/>
          </a:p>
        </p:txBody>
      </p:sp>
      <p:sp>
        <p:nvSpPr>
          <p:cNvPr id="18" name="TextBox 17"/>
          <p:cNvSpPr txBox="1"/>
          <p:nvPr/>
        </p:nvSpPr>
        <p:spPr>
          <a:xfrm>
            <a:off x="6553200" y="1676400"/>
            <a:ext cx="715260" cy="253916"/>
          </a:xfrm>
          <a:prstGeom prst="rect">
            <a:avLst/>
          </a:prstGeom>
          <a:noFill/>
        </p:spPr>
        <p:txBody>
          <a:bodyPr wrap="none" rtlCol="0">
            <a:spAutoFit/>
          </a:bodyPr>
          <a:lstStyle/>
          <a:p>
            <a:r>
              <a:rPr lang="en-US" sz="1050" dirty="0" smtClean="0"/>
              <a:t>39.286%</a:t>
            </a:r>
            <a:endParaRPr lang="en-US" sz="1050" dirty="0"/>
          </a:p>
        </p:txBody>
      </p:sp>
      <p:sp>
        <p:nvSpPr>
          <p:cNvPr id="19" name="TextBox 18"/>
          <p:cNvSpPr txBox="1"/>
          <p:nvPr/>
        </p:nvSpPr>
        <p:spPr>
          <a:xfrm>
            <a:off x="7086600" y="4114800"/>
            <a:ext cx="601447" cy="253916"/>
          </a:xfrm>
          <a:prstGeom prst="rect">
            <a:avLst/>
          </a:prstGeom>
          <a:noFill/>
        </p:spPr>
        <p:txBody>
          <a:bodyPr wrap="none" rtlCol="0">
            <a:spAutoFit/>
          </a:bodyPr>
          <a:lstStyle/>
          <a:p>
            <a:r>
              <a:rPr lang="en-US" sz="1050" dirty="0" smtClean="0"/>
              <a:t>3.571%</a:t>
            </a:r>
            <a:endParaRPr lang="en-US" sz="1050" dirty="0"/>
          </a:p>
        </p:txBody>
      </p:sp>
      <p:sp>
        <p:nvSpPr>
          <p:cNvPr id="20" name="TextBox 19"/>
          <p:cNvSpPr txBox="1"/>
          <p:nvPr/>
        </p:nvSpPr>
        <p:spPr>
          <a:xfrm>
            <a:off x="7620000" y="4114800"/>
            <a:ext cx="601447" cy="253916"/>
          </a:xfrm>
          <a:prstGeom prst="rect">
            <a:avLst/>
          </a:prstGeom>
          <a:noFill/>
        </p:spPr>
        <p:txBody>
          <a:bodyPr wrap="none" rtlCol="0">
            <a:spAutoFit/>
          </a:bodyPr>
          <a:lstStyle/>
          <a:p>
            <a:r>
              <a:rPr lang="en-US" sz="1050" dirty="0" smtClean="0"/>
              <a:t>3.571%</a:t>
            </a:r>
            <a:endParaRPr lang="en-US" sz="1050" dirty="0"/>
          </a:p>
        </p:txBody>
      </p:sp>
      <p:sp>
        <p:nvSpPr>
          <p:cNvPr id="21" name="TextBox 20"/>
          <p:cNvSpPr txBox="1"/>
          <p:nvPr/>
        </p:nvSpPr>
        <p:spPr>
          <a:xfrm>
            <a:off x="8153400" y="4191000"/>
            <a:ext cx="614271" cy="253916"/>
          </a:xfrm>
          <a:prstGeom prst="rect">
            <a:avLst/>
          </a:prstGeom>
          <a:noFill/>
        </p:spPr>
        <p:txBody>
          <a:bodyPr wrap="none" rtlCol="0">
            <a:spAutoFit/>
          </a:bodyPr>
          <a:lstStyle/>
          <a:p>
            <a:r>
              <a:rPr lang="en-US" sz="1050" dirty="0" smtClean="0"/>
              <a:t>1.786%</a:t>
            </a:r>
            <a:endParaRPr lang="en-US" sz="1050" dirty="0"/>
          </a:p>
        </p:txBody>
      </p:sp>
      <p:sp>
        <p:nvSpPr>
          <p:cNvPr id="22" name="TextBox 21"/>
          <p:cNvSpPr txBox="1"/>
          <p:nvPr/>
        </p:nvSpPr>
        <p:spPr>
          <a:xfrm>
            <a:off x="609600" y="6019800"/>
            <a:ext cx="8077200" cy="646331"/>
          </a:xfrm>
          <a:prstGeom prst="rect">
            <a:avLst/>
          </a:prstGeom>
          <a:noFill/>
        </p:spPr>
        <p:txBody>
          <a:bodyPr wrap="square" rtlCol="0">
            <a:spAutoFit/>
          </a:bodyPr>
          <a:lstStyle/>
          <a:p>
            <a:pPr algn="ctr"/>
            <a:r>
              <a:rPr lang="en-US" dirty="0" smtClean="0"/>
              <a:t>Cleary PA was highest proportion, </a:t>
            </a:r>
            <a:r>
              <a:rPr lang="en-US" dirty="0" smtClean="0"/>
              <a:t>however around 60% of our data was from other states all over the country.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351</TotalTime>
  <Words>2256</Words>
  <Application>Microsoft Office PowerPoint</Application>
  <PresentationFormat>On-screen Show (4:3)</PresentationFormat>
  <Paragraphs>240</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Urban</vt:lpstr>
      <vt:lpstr>Student Opinion Survey</vt:lpstr>
      <vt:lpstr>Background</vt:lpstr>
      <vt:lpstr>Description of Project</vt:lpstr>
      <vt:lpstr>Procedure</vt:lpstr>
      <vt:lpstr>Student Opinion</vt:lpstr>
      <vt:lpstr>Student Opinion Cont.</vt:lpstr>
      <vt:lpstr>Distribution by Gender</vt:lpstr>
      <vt:lpstr>Distribution by Age</vt:lpstr>
      <vt:lpstr>Distribution by State</vt:lpstr>
      <vt:lpstr>Distribution by Public/Private High School</vt:lpstr>
      <vt:lpstr>Distribution by SAT score </vt:lpstr>
      <vt:lpstr>Distribution by ACT score</vt:lpstr>
      <vt:lpstr>Conclusions about Population</vt:lpstr>
      <vt:lpstr>“What is your weighted GPA?”</vt:lpstr>
      <vt:lpstr>Goodness of Fit Test  for Distribution of GPA</vt:lpstr>
      <vt:lpstr>Work</vt:lpstr>
      <vt:lpstr>“Have you received any scholarships”</vt:lpstr>
      <vt:lpstr>Chi-Squared Test for Independence Gender vs. Scholarships</vt:lpstr>
      <vt:lpstr>Work</vt:lpstr>
      <vt:lpstr>“Do you think you will be close with the friends you’ve made in high school in 10 years?”</vt:lpstr>
      <vt:lpstr>Chi-Squared Test for Independence Gender vs. Closeness to High School Friends</vt:lpstr>
      <vt:lpstr>Work</vt:lpstr>
      <vt:lpstr>“How much do you enjoy school?”</vt:lpstr>
      <vt:lpstr>Chi-Squared Test for Independence GPA vs. School Enjoyment</vt:lpstr>
      <vt:lpstr>Work</vt:lpstr>
      <vt:lpstr>“What type of schooling have you received?”</vt:lpstr>
      <vt:lpstr>Chi-Squared Test for Independence</vt:lpstr>
      <vt:lpstr>Work</vt:lpstr>
      <vt:lpstr>Overall Conclusions</vt:lpstr>
      <vt:lpstr>Applications to population</vt:lpstr>
      <vt:lpstr>Bias and Error</vt:lpstr>
      <vt:lpstr>Bias and Error cont.</vt:lpstr>
      <vt:lpstr>Everybody Stand Up!!</vt:lpstr>
      <vt:lpstr>You have questions? We have answers!</vt:lpstr>
      <vt:lpstr>Bibliography</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 Opinion Survey</dc:title>
  <dc:creator>keener.l367</dc:creator>
  <cp:lastModifiedBy>Graziano.J350</cp:lastModifiedBy>
  <cp:revision>46</cp:revision>
  <dcterms:created xsi:type="dcterms:W3CDTF">2011-06-01T11:37:56Z</dcterms:created>
  <dcterms:modified xsi:type="dcterms:W3CDTF">2011-06-06T12:49:59Z</dcterms:modified>
</cp:coreProperties>
</file>